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  <p:sldMasterId id="2147483758" r:id="rId2"/>
    <p:sldMasterId id="2147483873" r:id="rId3"/>
  </p:sldMasterIdLst>
  <p:notesMasterIdLst>
    <p:notesMasterId r:id="rId23"/>
  </p:notesMasterIdLst>
  <p:handoutMasterIdLst>
    <p:handoutMasterId r:id="rId24"/>
  </p:handoutMasterIdLst>
  <p:sldIdLst>
    <p:sldId id="256" r:id="rId4"/>
    <p:sldId id="486" r:id="rId5"/>
    <p:sldId id="463" r:id="rId6"/>
    <p:sldId id="487" r:id="rId7"/>
    <p:sldId id="483" r:id="rId8"/>
    <p:sldId id="484" r:id="rId9"/>
    <p:sldId id="451" r:id="rId10"/>
    <p:sldId id="481" r:id="rId11"/>
    <p:sldId id="446" r:id="rId12"/>
    <p:sldId id="464" r:id="rId13"/>
    <p:sldId id="472" r:id="rId14"/>
    <p:sldId id="478" r:id="rId15"/>
    <p:sldId id="467" r:id="rId16"/>
    <p:sldId id="460" r:id="rId17"/>
    <p:sldId id="488" r:id="rId18"/>
    <p:sldId id="491" r:id="rId19"/>
    <p:sldId id="492" r:id="rId20"/>
    <p:sldId id="493" r:id="rId21"/>
    <p:sldId id="469" r:id="rId22"/>
  </p:sldIdLst>
  <p:sldSz cx="9144000" cy="6858000" type="screen4x3"/>
  <p:notesSz cx="9144000" cy="6858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5F47B9"/>
    <a:srgbClr val="7560A0"/>
    <a:srgbClr val="00CC00"/>
    <a:srgbClr val="28E470"/>
    <a:srgbClr val="993366"/>
    <a:srgbClr val="CB9535"/>
    <a:srgbClr val="EF11CF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1461" autoAdjust="0"/>
  </p:normalViewPr>
  <p:slideViewPr>
    <p:cSldViewPr>
      <p:cViewPr>
        <p:scale>
          <a:sx n="70" d="100"/>
          <a:sy n="70" d="100"/>
        </p:scale>
        <p:origin x="-1080" y="-8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fld id="{CD78AB0A-FB7B-4C17-B8C5-0474920D0F10}" type="datetimeFigureOut">
              <a:rPr lang="es-ES"/>
              <a:pPr>
                <a:defRPr/>
              </a:pPr>
              <a:t>27/02/2018</a:t>
            </a:fld>
            <a:endParaRPr lang="es-E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fld id="{94C8AC36-EE1B-4F5E-A455-C27BF6EED92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05583716-7D93-4B6E-B14D-1A9B35D5D157}" type="datetimeFigureOut">
              <a:rPr lang="es-ES"/>
              <a:pPr>
                <a:defRPr/>
              </a:pPr>
              <a:t>27/02/2018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4590CE6A-2E21-49CA-86BB-1A3199CCA07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_tradnl" alt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algn="just"/>
            <a:r>
              <a:rPr lang="es-ES" sz="1600" b="1" u="sng" smtClean="0"/>
              <a:t>DUDA</a:t>
            </a:r>
            <a:r>
              <a:rPr lang="es-ES" sz="1600" b="1" smtClean="0"/>
              <a:t>: Prolongación del límite de edad. Yo tenía entendido que la permanencia es hasta los 18 años cumplidos en el año que finaliza el curso.</a:t>
            </a:r>
            <a:r>
              <a:rPr lang="es-ES" sz="1600" smtClean="0"/>
              <a:t>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_tradnl" alt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xfrm>
            <a:off x="1219200" y="3257550"/>
            <a:ext cx="6705600" cy="3086100"/>
          </a:xfrm>
          <a:noFill/>
        </p:spPr>
        <p:txBody>
          <a:bodyPr/>
          <a:lstStyle/>
          <a:p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0434" tIns="45217" rIns="90434" bIns="4521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0434" tIns="45217" rIns="90434" bIns="45217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E27D5D-A2C0-4700-91A6-513150470796}" type="slidenum">
              <a:rPr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0166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 Rectángulo"/>
          <p:cNvSpPr/>
          <p:nvPr/>
        </p:nvSpPr>
        <p:spPr>
          <a:xfrm flipH="1">
            <a:off x="0" y="0"/>
            <a:ext cx="9144000" cy="6858000"/>
          </a:xfrm>
          <a:prstGeom prst="rect">
            <a:avLst/>
          </a:prstGeom>
          <a:blipFill>
            <a:blip r:embed="rId2" cstate="screen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5" name="Picture 9" descr="ESCUDO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-6000"/>
          </a:blip>
          <a:srcRect/>
          <a:stretch>
            <a:fillRect/>
          </a:stretch>
        </p:blipFill>
        <p:spPr bwMode="auto">
          <a:xfrm>
            <a:off x="5641975" y="1458913"/>
            <a:ext cx="3502025" cy="539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1000100" y="214290"/>
            <a:ext cx="5105400" cy="2868168"/>
          </a:xfrm>
        </p:spPr>
        <p:txBody>
          <a:bodyPr>
            <a:noAutofit/>
          </a:bodyPr>
          <a:lstStyle>
            <a:lvl1pPr algn="ctr">
              <a:defRPr sz="42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1000100" y="4357694"/>
            <a:ext cx="5114778" cy="857256"/>
          </a:xfrm>
        </p:spPr>
        <p:txBody>
          <a:bodyPr lIns="45720" tIns="0" rIns="45720" bIns="0"/>
          <a:lstStyle>
            <a:lvl1pPr marL="0" indent="0" algn="ct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fld id="{F185E327-022B-4A29-9FB3-6DC895A8BE96}" type="datetimeFigureOut">
              <a:rPr lang="es-ES"/>
              <a:pPr>
                <a:defRPr/>
              </a:pPr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fld id="{1C4C156A-D94B-4B80-836E-C29141F3F79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fld id="{BCD32DA9-DD52-482D-90D7-E9A6524BAD58}" type="datetimeFigureOut">
              <a:rPr lang="es-ES"/>
              <a:pPr>
                <a:defRPr/>
              </a:pPr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fld id="{20366D53-4B5A-457E-A35E-F9109FB6190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fld id="{322C4C62-AFF2-4659-B97F-AA77AA353E9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675"/>
            <a:ext cx="7115175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9725"/>
            <a:ext cx="7239000" cy="48466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ítulo, imágenes prediseñad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675"/>
            <a:ext cx="7115175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imágenes prediseñadas"/>
          <p:cNvSpPr>
            <a:spLocks noGrp="1"/>
          </p:cNvSpPr>
          <p:nvPr>
            <p:ph type="clipArt" sz="half" idx="1"/>
          </p:nvPr>
        </p:nvSpPr>
        <p:spPr>
          <a:xfrm>
            <a:off x="457200" y="1609725"/>
            <a:ext cx="3543300" cy="4846638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152900" y="1609725"/>
            <a:ext cx="3543300" cy="48466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675"/>
            <a:ext cx="7115175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675"/>
            <a:ext cx="7115175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9725"/>
            <a:ext cx="7239000" cy="4846638"/>
          </a:xfrm>
        </p:spPr>
        <p:txBody>
          <a:bodyPr/>
          <a:lstStyle/>
          <a:p>
            <a:pPr lvl="0"/>
            <a:endParaRPr lang="es-ES" noProof="0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DF8B2-F528-4FA7-A3DA-4EE750AE8640}" type="datetimeFigureOut">
              <a:rPr lang="es-ES"/>
              <a:pPr>
                <a:defRPr/>
              </a:pPr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13263-9E58-4A59-95FA-135B23FFE1E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19852-E847-4256-B91C-2737C2E2B667}" type="datetimeFigureOut">
              <a:rPr lang="es-ES"/>
              <a:pPr>
                <a:defRPr/>
              </a:pPr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D0349-BDD3-4143-8272-CE3E9251BB9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E13D7-2ADC-4290-A15E-24192E99CFAE}" type="datetimeFigureOut">
              <a:rPr lang="es-ES"/>
              <a:pPr>
                <a:defRPr/>
              </a:pPr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31943-6418-44A4-A3D9-920BE837AB0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o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8 Conector recto"/>
          <p:cNvCxnSpPr/>
          <p:nvPr/>
        </p:nvCxnSpPr>
        <p:spPr>
          <a:xfrm>
            <a:off x="500063" y="1428750"/>
            <a:ext cx="5286375" cy="0"/>
          </a:xfrm>
          <a:prstGeom prst="line">
            <a:avLst/>
          </a:prstGeom>
          <a:ln w="50800" cap="rnd">
            <a:solidFill>
              <a:srgbClr val="92D05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7 Conector recto"/>
          <p:cNvCxnSpPr/>
          <p:nvPr/>
        </p:nvCxnSpPr>
        <p:spPr>
          <a:xfrm>
            <a:off x="500063" y="1428750"/>
            <a:ext cx="5286375" cy="0"/>
          </a:xfrm>
          <a:prstGeom prst="line">
            <a:avLst/>
          </a:prstGeom>
          <a:ln w="50800" cap="rnd">
            <a:solidFill>
              <a:srgbClr val="92D05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186634" cy="1143000"/>
          </a:xfrm>
          <a:ln w="28575">
            <a:noFill/>
          </a:ln>
        </p:spPr>
        <p:txBody>
          <a:bodyPr anchor="ctr"/>
          <a:lstStyle>
            <a:lvl1pPr>
              <a:defRPr kern="0" baseline="0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fld id="{36B6AB27-3106-4B3B-89F8-EE9DB63BEA42}" type="datetimeFigureOut">
              <a:rPr lang="es-ES"/>
              <a:pPr>
                <a:defRPr/>
              </a:pPr>
              <a:t>27/02/2018</a:t>
            </a:fld>
            <a:endParaRPr lang="es-ES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fld id="{A258D008-7CF8-4F16-B06B-15C874896E8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6DFA6-F95F-4042-9103-B194D010D178}" type="datetimeFigureOut">
              <a:rPr lang="es-ES"/>
              <a:pPr>
                <a:defRPr/>
              </a:pPr>
              <a:t>27/02/2018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D8990-4CFF-4E44-BC47-CC5C5019484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C3DBB-3CC2-4586-9A69-74609467FB05}" type="datetimeFigureOut">
              <a:rPr lang="es-ES"/>
              <a:pPr>
                <a:defRPr/>
              </a:pPr>
              <a:t>27/02/2018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1C80B-BFBC-4EC4-A678-E0CC14FA42C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B7615-894B-421D-BE45-62EF283C8BB4}" type="datetimeFigureOut">
              <a:rPr lang="es-ES"/>
              <a:pPr>
                <a:defRPr/>
              </a:pPr>
              <a:t>27/02/2018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52E4F-89C5-4A9C-876B-448367A7247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A9AA5-EBA6-4C77-BDBA-C253FCFB088D}" type="datetimeFigureOut">
              <a:rPr lang="es-ES"/>
              <a:pPr>
                <a:defRPr/>
              </a:pPr>
              <a:t>27/02/2018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4F502-6F67-49E1-AAE8-0A8EEC86493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C3007-FB20-464E-967D-71484CE46B78}" type="datetimeFigureOut">
              <a:rPr lang="es-ES"/>
              <a:pPr>
                <a:defRPr/>
              </a:pPr>
              <a:t>27/02/2018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E4561-8B46-4E01-B32C-23D334AB2AB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75128-68A9-4C1B-84A9-37C9CBC6ED02}" type="datetimeFigureOut">
              <a:rPr lang="es-ES"/>
              <a:pPr>
                <a:defRPr/>
              </a:pPr>
              <a:t>27/02/2018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570E7-D581-4A27-B38C-F2410958B5F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2DC81-21F6-4C09-9F54-14317B22635B}" type="datetimeFigureOut">
              <a:rPr lang="es-ES"/>
              <a:pPr>
                <a:defRPr/>
              </a:pPr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9B609-A639-4702-B5DB-FA9CB9EDD10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89578-90E2-4ECC-B792-4F8B4C0899CC}" type="datetimeFigureOut">
              <a:rPr lang="es-ES"/>
              <a:pPr>
                <a:defRPr/>
              </a:pPr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91455-861F-4BF2-8E05-783B711BBA9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ítulo, imágenes prediseñad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675"/>
            <a:ext cx="7115175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imágenes prediseñadas"/>
          <p:cNvSpPr>
            <a:spLocks noGrp="1"/>
          </p:cNvSpPr>
          <p:nvPr>
            <p:ph type="clipArt" sz="half" idx="1"/>
          </p:nvPr>
        </p:nvSpPr>
        <p:spPr>
          <a:xfrm>
            <a:off x="457200" y="1609725"/>
            <a:ext cx="3543300" cy="4846638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152900" y="1609725"/>
            <a:ext cx="3543300" cy="48466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675"/>
            <a:ext cx="7115175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9725"/>
            <a:ext cx="7239000" cy="4846638"/>
          </a:xfrm>
        </p:spPr>
        <p:txBody>
          <a:bodyPr/>
          <a:lstStyle/>
          <a:p>
            <a:pPr lvl="0"/>
            <a:endParaRPr lang="es-ES" noProof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6C541-5B2B-45E9-8ABE-065BC2FE13B5}" type="datetimeFigureOut">
              <a:rPr lang="es-ES_tradnl"/>
              <a:pPr>
                <a:defRPr/>
              </a:pPr>
              <a:t>27/02/2018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AA60D-7DD4-4C4C-A78C-5AE854E85F8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C0F90-FF1C-4C0A-8F4E-56F80350D37E}" type="datetimeFigureOut">
              <a:rPr lang="es-ES_tradnl"/>
              <a:pPr>
                <a:defRPr/>
              </a:pPr>
              <a:t>27/02/2018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23052-E044-46BD-BC3A-9B37DBC06E7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2A7B6-3B6F-4A08-91B6-70E27261CBEA}" type="datetimeFigureOut">
              <a:rPr lang="es-ES_tradnl"/>
              <a:pPr>
                <a:defRPr/>
              </a:pPr>
              <a:t>27/02/2018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D1C9E-93CC-445F-817A-F529FB4BA0E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8B26E-917F-43DC-A3A9-7A08200D1065}" type="datetimeFigureOut">
              <a:rPr lang="es-ES_tradnl"/>
              <a:pPr>
                <a:defRPr/>
              </a:pPr>
              <a:t>27/02/2018</a:t>
            </a:fld>
            <a:endParaRPr lang="es-ES_tradnl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1E2AD-9EB5-423C-9405-451D03C2493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57D73-F559-4A3D-8D42-057F75672247}" type="datetimeFigureOut">
              <a:rPr lang="es-ES_tradnl"/>
              <a:pPr>
                <a:defRPr/>
              </a:pPr>
              <a:t>27/02/2018</a:t>
            </a:fld>
            <a:endParaRPr lang="es-ES_tradnl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3539C-6B41-4F43-9916-B039CDC7EB3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B8E9B-D661-40AB-BE37-7F0D9319F8D6}" type="datetimeFigureOut">
              <a:rPr lang="es-ES_tradnl"/>
              <a:pPr>
                <a:defRPr/>
              </a:pPr>
              <a:t>27/02/2018</a:t>
            </a:fld>
            <a:endParaRPr lang="es-ES_tradnl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A0349-0624-4304-BE0E-B974B016519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77E7C-3D44-4730-ABCD-E20B94CB87A9}" type="datetimeFigureOut">
              <a:rPr lang="es-ES_tradnl"/>
              <a:pPr>
                <a:defRPr/>
              </a:pPr>
              <a:t>27/02/2018</a:t>
            </a:fld>
            <a:endParaRPr lang="es-ES_tradnl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E7212-2B14-41DA-9F78-2CF5716B20E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EDD57-276E-40C2-AC84-963B5742FB93}" type="datetimeFigureOut">
              <a:rPr lang="es-ES_tradnl"/>
              <a:pPr>
                <a:defRPr/>
              </a:pPr>
              <a:t>27/02/2018</a:t>
            </a:fld>
            <a:endParaRPr lang="es-ES_tradnl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10BE6-6AD0-41CF-914E-0781E5CA6CB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D3B31-21C8-4022-9998-2DDFBB691502}" type="datetimeFigureOut">
              <a:rPr lang="es-ES_tradnl"/>
              <a:pPr>
                <a:defRPr/>
              </a:pPr>
              <a:t>27/02/2018</a:t>
            </a:fld>
            <a:endParaRPr lang="es-ES_tradnl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9F6F-F312-49BB-9618-DC25192AE2C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CCEDB-B31A-49AA-92D6-DAF6EBF20C05}" type="datetimeFigureOut">
              <a:rPr lang="es-ES_tradnl"/>
              <a:pPr>
                <a:defRPr/>
              </a:pPr>
              <a:t>27/02/2018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1091D-4DEC-4FC4-B971-E12004DE44E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fld id="{B17C57D5-8281-43EC-B090-E0F87E557A3B}" type="datetimeFigureOut">
              <a:rPr lang="es-ES"/>
              <a:pPr>
                <a:defRPr/>
              </a:pPr>
              <a:t>27/02/2018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fld id="{489FBDDF-3485-4E30-BA2D-64017BB5231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FE9D0-5CD1-4F39-AFE7-DCB7183007F7}" type="datetimeFigureOut">
              <a:rPr lang="es-ES_tradnl"/>
              <a:pPr>
                <a:defRPr/>
              </a:pPr>
              <a:t>27/02/2018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140D1-E8B2-4187-852B-ED6DEEBDD40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fld id="{399ACD89-7614-40C1-BCF8-36DF5C31083D}" type="datetimeFigureOut">
              <a:rPr lang="es-ES"/>
              <a:pPr>
                <a:defRPr/>
              </a:pPr>
              <a:t>27/02/2018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fld id="{629F6C67-39BA-468D-B0A7-261FB9ECE6C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fld id="{8BD1D4AA-D565-41FC-9090-54FE53C0D727}" type="datetimeFigureOut">
              <a:rPr lang="es-ES"/>
              <a:pPr>
                <a:defRPr/>
              </a:pPr>
              <a:t>27/02/2018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fld id="{063FC289-CB48-492D-B5C1-A9CF3E1427E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fld id="{AAB574B0-6CCA-40DC-91A3-04638CC78324}" type="datetimeFigureOut">
              <a:rPr lang="es-ES"/>
              <a:pPr>
                <a:defRPr/>
              </a:pPr>
              <a:t>27/02/2018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fld id="{667FFF71-CC9B-4052-96AF-6AB4B0A9E9F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Rectángulo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8 Rectángulo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7" name="4 Marcador de fecha"/>
          <p:cNvSpPr>
            <a:spLocks noGrp="1"/>
          </p:cNvSpPr>
          <p:nvPr>
            <p:ph type="dt" sz="half" idx="10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fld id="{E65105B8-6B24-4124-87D3-EF3303B844DF}" type="datetimeFigureOut">
              <a:rPr lang="es-ES"/>
              <a:pPr>
                <a:defRPr/>
              </a:pPr>
              <a:t>27/02/2018</a:t>
            </a:fld>
            <a:endParaRPr lang="es-ES"/>
          </a:p>
        </p:txBody>
      </p:sp>
      <p:sp>
        <p:nvSpPr>
          <p:cNvPr id="8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fld id="{6E9E3584-DB1B-4C13-AF47-6634F4D9AA7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8" cstate="screen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vert270" anchor="ctr">
            <a:scene3d>
              <a:camera prst="orthographicFront"/>
              <a:lightRig rig="threePt" dir="t"/>
            </a:scene3d>
            <a:sp3d prstMaterial="dkEdge">
              <a:bevelB w="38100" h="38100"/>
            </a:sp3d>
          </a:bodyPr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60007" dist="200025" dir="15000000" sy="30000" kx="-1800000" algn="bl" rotWithShape="0">
                    <a:schemeClr val="accent3">
                      <a:alpha val="32000"/>
                    </a:schemeClr>
                  </a:outerShdw>
                </a:effectLst>
              </a:rPr>
              <a:t>IES POLITÉCNICO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60007" dist="200025" dir="15000000" sy="30000" kx="-1800000" algn="bl" rotWithShape="0">
                    <a:schemeClr val="accent3">
                      <a:alpha val="32000"/>
                    </a:schemeClr>
                  </a:outerShdw>
                </a:effectLst>
              </a:rPr>
              <a:t>Cartagena</a:t>
            </a:r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675"/>
            <a:ext cx="7115175" cy="1143000"/>
          </a:xfrm>
          <a:prstGeom prst="rect">
            <a:avLst/>
          </a:prstGeom>
        </p:spPr>
        <p:txBody>
          <a:bodyPr vert="horz" wrap="square" lIns="45720" tIns="0" rIns="45720" bIns="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8" name="30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  <a:endParaRPr lang="en-US" altLang="es-ES" smtClean="0"/>
          </a:p>
        </p:txBody>
      </p:sp>
      <p:pic>
        <p:nvPicPr>
          <p:cNvPr id="1029" name="Picture 9" descr="ESCUDO1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-6000"/>
          </a:blip>
          <a:srcRect/>
          <a:stretch>
            <a:fillRect/>
          </a:stretch>
        </p:blipFill>
        <p:spPr bwMode="auto">
          <a:xfrm>
            <a:off x="8170863" y="5357813"/>
            <a:ext cx="973137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"/>
          <p:cNvSpPr/>
          <p:nvPr/>
        </p:nvSpPr>
        <p:spPr>
          <a:xfrm>
            <a:off x="7572364" y="500042"/>
            <a:ext cx="1571636" cy="338554"/>
          </a:xfrm>
          <a:prstGeom prst="rect">
            <a:avLst/>
          </a:prstGeom>
          <a:solidFill>
            <a:schemeClr val="tx2">
              <a:lumMod val="75000"/>
            </a:schemeClr>
          </a:solidFill>
          <a:ln/>
          <a:scene3d>
            <a:camera prst="isometricOffAxis1Right"/>
            <a:lightRig rig="threePt" dir="t"/>
          </a:scene3d>
        </p:spPr>
        <p:style>
          <a:lnRef idx="1">
            <a:schemeClr val="dk1"/>
          </a:lnRef>
          <a:fillRef idx="1003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BACHILLERATO</a:t>
            </a:r>
          </a:p>
        </p:txBody>
      </p:sp>
      <p:cxnSp>
        <p:nvCxnSpPr>
          <p:cNvPr id="11" name="10 Conector recto"/>
          <p:cNvCxnSpPr/>
          <p:nvPr/>
        </p:nvCxnSpPr>
        <p:spPr>
          <a:xfrm>
            <a:off x="428625" y="1500188"/>
            <a:ext cx="5286375" cy="0"/>
          </a:xfrm>
          <a:prstGeom prst="line">
            <a:avLst/>
          </a:prstGeom>
          <a:ln w="50800" cap="rnd">
            <a:solidFill>
              <a:srgbClr val="92D05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9" descr="ESCUDO1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-6000"/>
          </a:blip>
          <a:srcRect/>
          <a:stretch>
            <a:fillRect/>
          </a:stretch>
        </p:blipFill>
        <p:spPr bwMode="auto">
          <a:xfrm>
            <a:off x="8170863" y="5357813"/>
            <a:ext cx="973137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13 Conector recto"/>
          <p:cNvCxnSpPr/>
          <p:nvPr/>
        </p:nvCxnSpPr>
        <p:spPr>
          <a:xfrm>
            <a:off x="428625" y="1500188"/>
            <a:ext cx="5286375" cy="0"/>
          </a:xfrm>
          <a:prstGeom prst="line">
            <a:avLst/>
          </a:prstGeom>
          <a:ln w="50800" cap="rnd">
            <a:solidFill>
              <a:srgbClr val="92D05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7" r:id="rId1"/>
    <p:sldLayoutId id="2147484218" r:id="rId2"/>
    <p:sldLayoutId id="2147484219" r:id="rId3"/>
    <p:sldLayoutId id="2147484220" r:id="rId4"/>
    <p:sldLayoutId id="2147484221" r:id="rId5"/>
    <p:sldLayoutId id="2147484222" r:id="rId6"/>
    <p:sldLayoutId id="2147484190" r:id="rId7"/>
    <p:sldLayoutId id="2147484223" r:id="rId8"/>
    <p:sldLayoutId id="2147484224" r:id="rId9"/>
    <p:sldLayoutId id="2147484225" r:id="rId10"/>
    <p:sldLayoutId id="2147484226" r:id="rId11"/>
    <p:sldLayoutId id="2147484227" r:id="rId12"/>
    <p:sldLayoutId id="2147484191" r:id="rId13"/>
    <p:sldLayoutId id="2147484192" r:id="rId14"/>
    <p:sldLayoutId id="2147484193" r:id="rId15"/>
    <p:sldLayoutId id="2147484194" r:id="rId16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solidFill>
            <a:srgbClr val="8A2E4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8A2E4E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8A2E4E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8A2E4E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8A2E4E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rgbClr val="8A2E4E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rgbClr val="8A2E4E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rgbClr val="8A2E4E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rgbClr val="8A2E4E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92D050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92D050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92D050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92D050"/>
        </a:buClr>
        <a:buSzPct val="7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</a:p>
        </p:txBody>
      </p:sp>
      <p:sp>
        <p:nvSpPr>
          <p:cNvPr id="2051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5BA5FF67-EE61-4EF3-A04D-7F5834F246CF}" type="datetimeFigureOut">
              <a:rPr lang="es-ES"/>
              <a:pPr>
                <a:defRPr/>
              </a:pPr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5B51DE72-37B1-4342-9B06-B7B803AC699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95" r:id="rId1"/>
    <p:sldLayoutId id="2147484196" r:id="rId2"/>
    <p:sldLayoutId id="2147484197" r:id="rId3"/>
    <p:sldLayoutId id="2147484198" r:id="rId4"/>
    <p:sldLayoutId id="2147484199" r:id="rId5"/>
    <p:sldLayoutId id="2147484200" r:id="rId6"/>
    <p:sldLayoutId id="2147484201" r:id="rId7"/>
    <p:sldLayoutId id="2147484202" r:id="rId8"/>
    <p:sldLayoutId id="2147484203" r:id="rId9"/>
    <p:sldLayoutId id="2147484204" r:id="rId10"/>
    <p:sldLayoutId id="2147484205" r:id="rId11"/>
    <p:sldLayoutId id="2147484228" r:id="rId12"/>
    <p:sldLayoutId id="2147484229" r:id="rId13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  <a:endParaRPr lang="es-ES_tradnl" altLang="es-ES" smtClean="0"/>
          </a:p>
        </p:txBody>
      </p:sp>
      <p:sp>
        <p:nvSpPr>
          <p:cNvPr id="3075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  <a:endParaRPr lang="es-ES_tradnl" altLang="es-ES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DF0ED25-C1F3-41A0-A5B4-9E6C2733108E}" type="datetimeFigureOut">
              <a:rPr lang="es-ES_tradnl"/>
              <a:pPr>
                <a:defRPr/>
              </a:pPr>
              <a:t>27/02/2018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7C63F01-90F9-4D78-A79C-FD49C62937D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07" r:id="rId2"/>
    <p:sldLayoutId id="2147484208" r:id="rId3"/>
    <p:sldLayoutId id="2147484209" r:id="rId4"/>
    <p:sldLayoutId id="2147484210" r:id="rId5"/>
    <p:sldLayoutId id="2147484211" r:id="rId6"/>
    <p:sldLayoutId id="2147484212" r:id="rId7"/>
    <p:sldLayoutId id="2147484213" r:id="rId8"/>
    <p:sldLayoutId id="2147484214" r:id="rId9"/>
    <p:sldLayoutId id="2147484215" r:id="rId10"/>
    <p:sldLayoutId id="2147484216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1.doc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1.vml"/><Relationship Id="rId5" Type="http://schemas.openxmlformats.org/officeDocument/2006/relationships/hyperlink" Target="http://www.carm.es/web/pagina?IDCONTENIDO=23242&amp;IDTIPO=100&amp;RASTRO=c816$m17010" TargetMode="External"/><Relationship Id="rId4" Type="http://schemas.openxmlformats.org/officeDocument/2006/relationships/hyperlink" Target="http://www.carm.es/web/pagina?IDCONTENIDO=30346&amp;IDTIPO=100&amp;RASTRO=c816$m17010,23242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olitecnicocartagena.es/?page_id=300" TargetMode="External"/><Relationship Id="rId2" Type="http://schemas.openxmlformats.org/officeDocument/2006/relationships/hyperlink" Target="http://politecnicocartagena.es/?page_id=298" TargetMode="External"/><Relationship Id="rId1" Type="http://schemas.openxmlformats.org/officeDocument/2006/relationships/slideLayout" Target="../slideLayouts/slideLayout23.xml"/><Relationship Id="rId4" Type="http://schemas.openxmlformats.org/officeDocument/2006/relationships/hyperlink" Target="http://politecnicocartagena.es/?page_id=10145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dofp.es/" TargetMode="External"/><Relationship Id="rId2" Type="http://schemas.openxmlformats.org/officeDocument/2006/relationships/hyperlink" Target="http://politecnicocartagena.es/" TargetMode="External"/><Relationship Id="rId1" Type="http://schemas.openxmlformats.org/officeDocument/2006/relationships/slideLayout" Target="../slideLayouts/slideLayout29.xml"/><Relationship Id="rId4" Type="http://schemas.openxmlformats.org/officeDocument/2006/relationships/hyperlink" Target="http://www.llegarasalto.com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m.es/" TargetMode="External"/><Relationship Id="rId2" Type="http://schemas.openxmlformats.org/officeDocument/2006/relationships/hyperlink" Target="http://www.upct.es/" TargetMode="External"/><Relationship Id="rId1" Type="http://schemas.openxmlformats.org/officeDocument/2006/relationships/slideLayout" Target="../slideLayouts/slideLayout23.xml"/><Relationship Id="rId5" Type="http://schemas.openxmlformats.org/officeDocument/2006/relationships/hyperlink" Target="http://unedcartagena.net/" TargetMode="External"/><Relationship Id="rId4" Type="http://schemas.openxmlformats.org/officeDocument/2006/relationships/hyperlink" Target="http://www.ucam.ed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124744"/>
            <a:ext cx="8280920" cy="286094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4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IES</a:t>
            </a:r>
            <a: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Politécnico  CARTAGENA</a:t>
            </a:r>
            <a:b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</a:br>
            <a: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Información para padres de alumnos</a:t>
            </a:r>
            <a:b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</a:br>
            <a: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 Bachillerato</a:t>
            </a:r>
            <a:endParaRPr lang="es-ES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5363" name="2 Subtítulo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/>
          <a:lstStyle/>
          <a:p>
            <a:pPr eaLnBrk="1" hangingPunct="1"/>
            <a:r>
              <a:rPr lang="es-ES" alt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Curso 2017-2018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51521" y="260350"/>
            <a:ext cx="8640960" cy="1143000"/>
          </a:xfrm>
        </p:spPr>
        <p:txBody>
          <a:bodyPr anchor="ctr"/>
          <a:lstStyle/>
          <a:p>
            <a:r>
              <a:rPr lang="es-ES_tradnl" altLang="es-ES" sz="4800" b="1" cap="none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ACCESO A CICLOS FORMATIVOS </a:t>
            </a:r>
            <a:br>
              <a:rPr lang="es-ES_tradnl" altLang="es-ES" sz="4800" b="1" cap="none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altLang="es-ES" sz="4800" b="1" cap="none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GRADO SUPERIOR</a:t>
            </a:r>
          </a:p>
        </p:txBody>
      </p:sp>
      <p:sp>
        <p:nvSpPr>
          <p:cNvPr id="147458" name="Rectangle 2"/>
          <p:cNvSpPr>
            <a:spLocks noGrp="1"/>
          </p:cNvSpPr>
          <p:nvPr>
            <p:ph idx="1"/>
          </p:nvPr>
        </p:nvSpPr>
        <p:spPr>
          <a:xfrm>
            <a:off x="468313" y="1988839"/>
            <a:ext cx="8280151" cy="4391323"/>
          </a:xfrm>
        </p:spPr>
        <p:txBody>
          <a:bodyPr/>
          <a:lstStyle/>
          <a:p>
            <a:pPr marL="0" indent="0" algn="just">
              <a:spcBef>
                <a:spcPct val="35000"/>
              </a:spcBef>
              <a:spcAft>
                <a:spcPct val="35000"/>
              </a:spcAft>
              <a:buFont typeface="Wingdings 2" pitchFamily="18" charset="2"/>
              <a:buNone/>
              <a:defRPr/>
            </a:pPr>
            <a:r>
              <a:rPr lang="es-ES_tradn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</a:t>
            </a:r>
            <a:r>
              <a:rPr lang="es-ES_tradnl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En la </a:t>
            </a:r>
            <a:r>
              <a:rPr lang="es-ES_tradnl" sz="25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admisión</a:t>
            </a:r>
            <a:r>
              <a:rPr lang="es-ES_tradnl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de alumnos a las enseñanzas de ciclos formativos de grado superior, </a:t>
            </a:r>
            <a:r>
              <a:rPr lang="es-ES_tradnl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cuando no existan plazas suficientes</a:t>
            </a:r>
            <a:r>
              <a:rPr lang="es-ES_tradnl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, se aplicarán sucesivamente los siguientes </a:t>
            </a:r>
            <a:r>
              <a:rPr lang="es-ES_tradnl" sz="25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criterios de prioridad:</a:t>
            </a:r>
          </a:p>
          <a:p>
            <a:pPr marL="712788" lvl="1" indent="-441325" algn="just">
              <a:spcBef>
                <a:spcPct val="35000"/>
              </a:spcBef>
              <a:spcAft>
                <a:spcPct val="35000"/>
              </a:spcAft>
              <a:buClr>
                <a:schemeClr val="tx2">
                  <a:lumMod val="75000"/>
                </a:schemeClr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s-ES_tradnl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Haber cursado alguna de las </a:t>
            </a:r>
            <a:r>
              <a:rPr lang="es-ES_tradnl" sz="2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modalidades de Bachillerato </a:t>
            </a:r>
            <a:r>
              <a:rPr lang="es-ES_tradnl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que se determinen</a:t>
            </a:r>
            <a:r>
              <a:rPr lang="es-ES_tradnl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para cada ciclo formativo.</a:t>
            </a:r>
          </a:p>
          <a:p>
            <a:pPr marL="712788" lvl="1" indent="-441325" algn="just">
              <a:spcBef>
                <a:spcPct val="35000"/>
              </a:spcBef>
              <a:spcAft>
                <a:spcPct val="35000"/>
              </a:spcAft>
              <a:buClr>
                <a:schemeClr val="tx2">
                  <a:lumMod val="75000"/>
                </a:schemeClr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s-ES_tradnl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El </a:t>
            </a:r>
            <a:r>
              <a:rPr lang="es-ES_tradnl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expediente académico </a:t>
            </a:r>
            <a:r>
              <a:rPr lang="es-ES_tradnl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del alumno en el que se valorará sucesivamente </a:t>
            </a:r>
            <a:r>
              <a:rPr lang="es-ES_tradnl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la </a:t>
            </a:r>
            <a:r>
              <a:rPr lang="es-ES_tradnl" sz="25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nota media </a:t>
            </a:r>
            <a:r>
              <a:rPr lang="es-ES_tradnl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y haber cursado </a:t>
            </a:r>
            <a:r>
              <a:rPr lang="es-ES_tradnl" sz="25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determinadas materias de</a:t>
            </a:r>
            <a:r>
              <a:rPr lang="es-ES_tradnl" sz="25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bachillerato</a:t>
            </a:r>
            <a:r>
              <a:rPr lang="es-ES_tradnl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47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147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  <p:bldP spid="147458" grpId="0" build="p" bldLvl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0" y="320675"/>
            <a:ext cx="9144000" cy="679450"/>
          </a:xfrm>
          <a:noFill/>
        </p:spPr>
        <p:txBody>
          <a:bodyPr/>
          <a:lstStyle/>
          <a:p>
            <a:r>
              <a:rPr lang="es-ES_tradnl" altLang="es-ES" sz="4800" b="1" cap="none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CRITERIOS DE ADMISIÓN (Ejemplo)</a:t>
            </a:r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>
            <p:ph type="tbl" idx="4294967295"/>
          </p:nvPr>
        </p:nvGraphicFramePr>
        <p:xfrm>
          <a:off x="1071538" y="1071546"/>
          <a:ext cx="7472362" cy="3273425"/>
        </p:xfrm>
        <a:graphic>
          <a:graphicData uri="http://schemas.openxmlformats.org/presentationml/2006/ole">
            <p:oleObj spid="_x0000_s28675" name="Document" r:id="rId3" imgW="11109198" imgH="4867906" progId="Word.Document.8">
              <p:embed/>
            </p:oleObj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571472" y="4214818"/>
            <a:ext cx="828092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FF0000"/>
              </a:buClr>
              <a:buSzPct val="120000"/>
              <a:buFont typeface="Wingdings" pitchFamily="2" charset="2"/>
              <a:buChar char="n"/>
            </a:pPr>
            <a:endParaRPr lang="es-ES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r:id="rId4" tooltip="Este enlace se abrirá en ventana nueva"/>
            </a:endParaRPr>
          </a:p>
          <a:p>
            <a:pPr marL="450850" indent="-450850" algn="just">
              <a:spcBef>
                <a:spcPts val="600"/>
              </a:spcBef>
              <a:spcAft>
                <a:spcPts val="1800"/>
              </a:spcAft>
              <a:buClr>
                <a:srgbClr val="FF0000"/>
              </a:buClr>
              <a:buSzPct val="120000"/>
              <a:buFont typeface="Wingdings" pitchFamily="2" charset="2"/>
              <a:buChar char="n"/>
            </a:pPr>
            <a:r>
              <a:rPr lang="es-ES" sz="1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PROCESO DE ADMISIÓN A CF de GRADO SUPERIOR</a:t>
            </a:r>
            <a:endParaRPr lang="es-ES" sz="1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08050" lvl="1" indent="-450850" algn="just">
              <a:spcBef>
                <a:spcPts val="600"/>
              </a:spcBef>
              <a:spcAft>
                <a:spcPts val="1800"/>
              </a:spcAft>
              <a:buSzPct val="120000"/>
              <a:buFont typeface="Arial" pitchFamily="34" charset="0"/>
              <a:buChar char="•"/>
            </a:pPr>
            <a:r>
              <a:rPr lang="es-ES" sz="18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NORMATIVA, CALENDARIO, OFERTA… </a:t>
            </a:r>
          </a:p>
          <a:p>
            <a:pPr marL="908050" lvl="1" indent="-450850" algn="just">
              <a:spcBef>
                <a:spcPts val="600"/>
              </a:spcBef>
              <a:spcAft>
                <a:spcPts val="1800"/>
              </a:spcAft>
              <a:buSzPct val="120000"/>
              <a:buFont typeface="Arial" pitchFamily="34" charset="0"/>
              <a:buChar char="•"/>
            </a:pPr>
            <a:r>
              <a:rPr lang="es-ES" sz="18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MODALIDADES DE BACHILLERATO</a:t>
            </a:r>
            <a:r>
              <a:rPr lang="es-ES" sz="1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que dan prioridad en la admisión a los ciclos formativos de grado superior</a:t>
            </a:r>
          </a:p>
          <a:p>
            <a:pPr algn="just">
              <a:buClr>
                <a:srgbClr val="FF0000"/>
              </a:buClr>
              <a:buSzPct val="120000"/>
              <a:buFont typeface="Wingdings" pitchFamily="2" charset="2"/>
              <a:buChar char="n"/>
            </a:pP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4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0" y="404664"/>
            <a:ext cx="9144000" cy="762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s-ES_tradnl" sz="4800" b="1" cap="none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OFERTA DE C.F. EN EL I.E.S. “POLITÉCNICO”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00034" y="2500306"/>
            <a:ext cx="84296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0850" indent="-450850"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  <a:buSzPct val="100000"/>
              <a:buFont typeface="Wingdings" pitchFamily="2" charset="2"/>
              <a:buChar char="§"/>
            </a:pPr>
            <a:r>
              <a:rPr lang="es-ES_tradnl" sz="4000" b="1" dirty="0" smtClean="0">
                <a:latin typeface="+mn-lt"/>
              </a:rPr>
              <a:t> Ciclos Formativos de </a:t>
            </a:r>
            <a:r>
              <a:rPr lang="es-ES_tradnl" sz="4000" b="1" dirty="0" smtClean="0">
                <a:latin typeface="+mn-lt"/>
                <a:hlinkClick r:id="rId2"/>
              </a:rPr>
              <a:t>Grado Medio</a:t>
            </a:r>
            <a:endParaRPr lang="es-ES_tradnl" sz="4000" b="1" dirty="0" smtClean="0">
              <a:latin typeface="+mn-lt"/>
            </a:endParaRPr>
          </a:p>
          <a:p>
            <a:pPr marL="450850" indent="-450850"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  <a:buSzPct val="100000"/>
              <a:buFont typeface="Wingdings" pitchFamily="2" charset="2"/>
              <a:buChar char="§"/>
            </a:pPr>
            <a:r>
              <a:rPr lang="es-ES_tradnl" sz="4000" b="1" dirty="0" smtClean="0">
                <a:latin typeface="+mn-lt"/>
              </a:rPr>
              <a:t>Ciclos Formativos de </a:t>
            </a:r>
            <a:r>
              <a:rPr lang="es-ES_tradnl" sz="4000" b="1" dirty="0" smtClean="0">
                <a:latin typeface="+mn-lt"/>
                <a:hlinkClick r:id="rId3"/>
              </a:rPr>
              <a:t>Grado Superior</a:t>
            </a:r>
            <a:endParaRPr lang="es-ES_tradnl" sz="4000" b="1" dirty="0" smtClean="0">
              <a:latin typeface="+mn-lt"/>
            </a:endParaRPr>
          </a:p>
          <a:p>
            <a:pPr marL="450850" indent="-450850"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  <a:buSzPct val="100000"/>
              <a:buFont typeface="Wingdings" pitchFamily="2" charset="2"/>
              <a:buChar char="§"/>
            </a:pPr>
            <a:r>
              <a:rPr lang="es-ES_tradnl" sz="4000" b="1" dirty="0" smtClean="0">
                <a:latin typeface="+mn-lt"/>
              </a:rPr>
              <a:t>FP </a:t>
            </a:r>
            <a:r>
              <a:rPr lang="es-ES_tradnl" sz="4000" b="1" dirty="0" smtClean="0">
                <a:latin typeface="+mn-lt"/>
                <a:hlinkClick r:id="rId4"/>
              </a:rPr>
              <a:t>Dual</a:t>
            </a:r>
            <a:endParaRPr lang="es-ES_tradnl" sz="4000" b="1" dirty="0" smtClean="0"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6" grpId="0"/>
      <p:bldP spid="5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 bwMode="auto">
          <a:xfrm>
            <a:off x="0" y="1"/>
            <a:ext cx="9144000" cy="13652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s-ES_tradnl" sz="4800" b="1" cap="none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ACCESO A ESTUDIOS UNIVERSITARIOS DESDE LOS </a:t>
            </a:r>
            <a:r>
              <a:rPr lang="es-ES_tradnl" sz="4800" b="1" cap="none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CFGS</a:t>
            </a:r>
            <a:endParaRPr lang="es-ES_tradnl" sz="4800" b="1" cap="none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0531" name="Text Box 3"/>
          <p:cNvSpPr txBox="1">
            <a:spLocks noChangeArrowheads="1"/>
          </p:cNvSpPr>
          <p:nvPr/>
        </p:nvSpPr>
        <p:spPr bwMode="auto">
          <a:xfrm>
            <a:off x="539750" y="2276475"/>
            <a:ext cx="8208714" cy="3288272"/>
          </a:xfrm>
          <a:prstGeom prst="rect">
            <a:avLst/>
          </a:prstGeom>
          <a:noFill/>
          <a:ln w="5715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just" eaLnBrk="0" hangingPunct="0">
              <a:lnSpc>
                <a:spcPct val="120000"/>
              </a:lnSpc>
              <a:spcBef>
                <a:spcPct val="50000"/>
              </a:spcBef>
              <a:defRPr/>
            </a:pPr>
            <a:r>
              <a:rPr lang="es-ES_tradnl" sz="3600" b="1" dirty="0">
                <a:latin typeface="Arial Narrow" pitchFamily="34" charset="0"/>
              </a:rPr>
              <a:t>	</a:t>
            </a:r>
            <a:r>
              <a:rPr lang="es-ES_tradnl" sz="4400" b="1" dirty="0">
                <a:latin typeface="+mj-lt"/>
              </a:rPr>
              <a:t>Los Ciclos Formativos de Grado Superior permiten el </a:t>
            </a:r>
            <a:r>
              <a:rPr lang="es-ES_tradnl" sz="4400" b="1" u="sng" dirty="0">
                <a:solidFill>
                  <a:srgbClr val="FFC000"/>
                </a:solidFill>
                <a:latin typeface="+mj-lt"/>
              </a:rPr>
              <a:t>acceso directo</a:t>
            </a:r>
            <a:r>
              <a:rPr lang="es-ES_tradnl" sz="4400" b="1" dirty="0">
                <a:solidFill>
                  <a:srgbClr val="FFC000"/>
                </a:solidFill>
                <a:latin typeface="+mj-lt"/>
              </a:rPr>
              <a:t> a estudios universitarios de </a:t>
            </a:r>
            <a:r>
              <a:rPr lang="es-ES_tradnl" sz="4400" b="1" dirty="0" smtClean="0">
                <a:solidFill>
                  <a:srgbClr val="FFC000"/>
                </a:solidFill>
                <a:latin typeface="+mj-lt"/>
              </a:rPr>
              <a:t>Grado</a:t>
            </a:r>
            <a:r>
              <a:rPr lang="es-ES_tradnl" sz="4400" b="1" dirty="0">
                <a:solidFill>
                  <a:srgbClr val="FFC000"/>
                </a:solidFill>
                <a:latin typeface="+mj-lt"/>
              </a:rPr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5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1505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 bwMode="auto">
          <a:xfrm>
            <a:off x="0" y="404813"/>
            <a:ext cx="9144000" cy="960437"/>
          </a:xfrm>
        </p:spPr>
        <p:txBody>
          <a:bodyPr>
            <a:noAutofit/>
          </a:bodyPr>
          <a:lstStyle/>
          <a:p>
            <a:r>
              <a:rPr lang="es-ES_tradnl" altLang="es-ES" sz="6600" b="1" u="sng" cap="none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ENLACES F. PROFESIONAL</a:t>
            </a:r>
          </a:p>
        </p:txBody>
      </p:sp>
      <p:sp>
        <p:nvSpPr>
          <p:cNvPr id="178179" name="Text Box 3"/>
          <p:cNvSpPr txBox="1">
            <a:spLocks noChangeArrowheads="1"/>
          </p:cNvSpPr>
          <p:nvPr/>
        </p:nvSpPr>
        <p:spPr bwMode="auto">
          <a:xfrm>
            <a:off x="179512" y="2428868"/>
            <a:ext cx="8964488" cy="2862322"/>
          </a:xfrm>
          <a:prstGeom prst="rect">
            <a:avLst/>
          </a:prstGeom>
          <a:noFill/>
          <a:ln w="5715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ts val="1800"/>
              </a:spcBef>
              <a:spcAft>
                <a:spcPts val="1800"/>
              </a:spcAft>
              <a:defRPr/>
            </a:pPr>
            <a:r>
              <a:rPr lang="es-ES" sz="4000" b="1" dirty="0" err="1" smtClean="0">
                <a:solidFill>
                  <a:srgbClr val="FFC000"/>
                </a:solidFill>
                <a:latin typeface="+mn-lt"/>
                <a:cs typeface="Arial" charset="0"/>
                <a:hlinkClick r:id="rId2"/>
              </a:rPr>
              <a:t>IES</a:t>
            </a:r>
            <a:r>
              <a:rPr lang="es-ES" sz="4000" b="1" dirty="0" smtClean="0">
                <a:solidFill>
                  <a:srgbClr val="FFC000"/>
                </a:solidFill>
                <a:latin typeface="+mn-lt"/>
                <a:cs typeface="Arial" charset="0"/>
                <a:hlinkClick r:id="rId2"/>
              </a:rPr>
              <a:t> “POLITÉCNICO”  DE CARTAGENA</a:t>
            </a:r>
          </a:p>
          <a:p>
            <a:pPr algn="ctr" eaLnBrk="0" hangingPunct="0">
              <a:spcBef>
                <a:spcPts val="1800"/>
              </a:spcBef>
              <a:spcAft>
                <a:spcPts val="1800"/>
              </a:spcAft>
              <a:defRPr/>
            </a:pPr>
            <a:r>
              <a:rPr lang="es-ES_tradnl" sz="4000" b="1" dirty="0" smtClean="0">
                <a:solidFill>
                  <a:srgbClr val="FFC000"/>
                </a:solidFill>
                <a:latin typeface="+mn-lt"/>
                <a:cs typeface="Arial" charset="0"/>
                <a:hlinkClick r:id="rId3"/>
              </a:rPr>
              <a:t>TODO FP </a:t>
            </a:r>
            <a:endParaRPr lang="es-ES_tradnl" sz="4000" b="1" dirty="0" smtClean="0">
              <a:solidFill>
                <a:srgbClr val="FFC000"/>
              </a:solidFill>
              <a:latin typeface="+mn-lt"/>
              <a:cs typeface="Arial" charset="0"/>
            </a:endParaRPr>
          </a:p>
          <a:p>
            <a:pPr algn="ctr" eaLnBrk="0" hangingPunct="0">
              <a:spcBef>
                <a:spcPts val="1800"/>
              </a:spcBef>
              <a:spcAft>
                <a:spcPts val="1800"/>
              </a:spcAft>
              <a:defRPr/>
            </a:pPr>
            <a:r>
              <a:rPr lang="es-ES" sz="4000" b="1" dirty="0" smtClean="0">
                <a:solidFill>
                  <a:srgbClr val="FFC000"/>
                </a:solidFill>
                <a:latin typeface="+mn-lt"/>
                <a:cs typeface="Arial" charset="0"/>
                <a:hlinkClick r:id="rId4"/>
              </a:rPr>
              <a:t>LLEGARÁS ALTO</a:t>
            </a:r>
            <a:endParaRPr lang="es-ES" sz="4000" b="1" dirty="0" smtClean="0">
              <a:solidFill>
                <a:srgbClr val="FFC000"/>
              </a:solidFill>
              <a:latin typeface="+mn-lt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178179" grpId="0" build="p" bldLvl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/>
          </p:cNvSpPr>
          <p:nvPr>
            <p:ph type="title"/>
          </p:nvPr>
        </p:nvSpPr>
        <p:spPr>
          <a:xfrm>
            <a:off x="642910" y="1285860"/>
            <a:ext cx="8032406" cy="3312368"/>
          </a:xfrm>
        </p:spPr>
        <p:txBody>
          <a:bodyPr/>
          <a:lstStyle/>
          <a:p>
            <a:pPr algn="ctr" eaLnBrk="1" hangingPunct="1"/>
            <a:r>
              <a:rPr lang="es-ES" sz="5400" dirty="0" smtClean="0">
                <a:solidFill>
                  <a:srgbClr val="D7EEF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cs typeface="Arial" charset="0"/>
              </a:rPr>
              <a:t>EVALUACIÓN DE BACHILLERATO</a:t>
            </a:r>
            <a:br>
              <a:rPr lang="es-ES" sz="5400" dirty="0" smtClean="0">
                <a:solidFill>
                  <a:srgbClr val="D7EEF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cs typeface="Arial" charset="0"/>
              </a:rPr>
            </a:br>
            <a:r>
              <a:rPr lang="es-ES" sz="5400" dirty="0" smtClean="0">
                <a:solidFill>
                  <a:srgbClr val="D7EEF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cs typeface="Arial" charset="0"/>
              </a:rPr>
              <a:t>PARA EL ACCESO A LA UNIVERSIDAD </a:t>
            </a:r>
            <a:br>
              <a:rPr lang="es-ES" sz="5400" dirty="0" smtClean="0">
                <a:solidFill>
                  <a:srgbClr val="D7EEF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cs typeface="Arial" charset="0"/>
              </a:rPr>
            </a:br>
            <a:r>
              <a:rPr lang="es-ES" sz="5400" dirty="0" smtClean="0">
                <a:solidFill>
                  <a:srgbClr val="D7EEF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cs typeface="Arial" charset="0"/>
              </a:rPr>
              <a:t/>
            </a:r>
            <a:br>
              <a:rPr lang="es-ES" sz="5400" dirty="0" smtClean="0">
                <a:solidFill>
                  <a:srgbClr val="D7EEF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cs typeface="Arial" charset="0"/>
              </a:rPr>
            </a:br>
            <a:r>
              <a:rPr lang="es-ES" sz="5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cs typeface="Arial" charset="0"/>
              </a:rPr>
              <a:t>EBAU</a:t>
            </a:r>
            <a:r>
              <a:rPr lang="es-ES" sz="5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cs typeface="Arial" charset="0"/>
              </a:rPr>
              <a:t>- 2018</a:t>
            </a:r>
          </a:p>
        </p:txBody>
      </p:sp>
      <p:sp>
        <p:nvSpPr>
          <p:cNvPr id="19459" name="Rectangle 4"/>
          <p:cNvSpPr>
            <a:spLocks/>
          </p:cNvSpPr>
          <p:nvPr/>
        </p:nvSpPr>
        <p:spPr bwMode="auto">
          <a:xfrm>
            <a:off x="827088" y="5500688"/>
            <a:ext cx="81026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7313">
              <a:spcBef>
                <a:spcPts val="700"/>
              </a:spcBef>
              <a:buSzPct val="95000"/>
              <a:buFont typeface="Wingdings" pitchFamily="2" charset="2"/>
              <a:buNone/>
            </a:pPr>
            <a:endParaRPr lang="es-ES" sz="2400" b="1" dirty="0">
              <a:solidFill>
                <a:srgbClr val="D7EEF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</a:endParaRPr>
          </a:p>
        </p:txBody>
      </p:sp>
    </p:spTree>
  </p:cSld>
  <p:clrMapOvr>
    <a:masterClrMapping/>
  </p:clrMapOvr>
  <p:transition advClick="0" advTm="5000">
    <p:cover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3 Rectángulo"/>
          <p:cNvSpPr>
            <a:spLocks noChangeArrowheads="1"/>
          </p:cNvSpPr>
          <p:nvPr/>
        </p:nvSpPr>
        <p:spPr bwMode="auto">
          <a:xfrm>
            <a:off x="571472" y="642918"/>
            <a:ext cx="5725393" cy="646986"/>
          </a:xfrm>
          <a:prstGeom prst="flowChartAlternateProcess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FASES DE LA PRUEBA</a:t>
            </a:r>
            <a:endParaRPr lang="es-ES" sz="3200" b="1" dirty="0">
              <a:solidFill>
                <a:srgbClr val="FFC000"/>
              </a:solidFill>
            </a:endParaRPr>
          </a:p>
        </p:txBody>
      </p:sp>
      <p:sp>
        <p:nvSpPr>
          <p:cNvPr id="5" name="3 Rectángulo"/>
          <p:cNvSpPr>
            <a:spLocks noChangeArrowheads="1"/>
          </p:cNvSpPr>
          <p:nvPr/>
        </p:nvSpPr>
        <p:spPr bwMode="auto">
          <a:xfrm>
            <a:off x="827584" y="4653136"/>
            <a:ext cx="7816382" cy="1878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l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bg1"/>
              </a:buClr>
              <a:buFont typeface="Courier New" pitchFamily="49" charset="0"/>
              <a:buChar char="o"/>
            </a:pPr>
            <a:r>
              <a:rPr lang="es-ES_tradnl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Obligatoria</a:t>
            </a:r>
          </a:p>
          <a:p>
            <a:pPr marL="457200" indent="-457200" algn="l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bg1"/>
              </a:buClr>
              <a:buFont typeface="Courier New" pitchFamily="49" charset="0"/>
              <a:buChar char="o"/>
            </a:pPr>
            <a:r>
              <a:rPr lang="es-ES_tradnl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Hasta 10 puntos para acceso/ admisión</a:t>
            </a:r>
          </a:p>
          <a:p>
            <a:pPr marL="457200" indent="-457200" algn="l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bg1"/>
              </a:buClr>
              <a:buFont typeface="Courier New" pitchFamily="49" charset="0"/>
              <a:buChar char="o"/>
            </a:pPr>
            <a:r>
              <a:rPr lang="es-ES_tradnl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guarda nota de esta fase (en bloque) para sucesivas convocatorias, sin límite</a:t>
            </a:r>
            <a:endParaRPr lang="es-ES_tradnl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61027781"/>
              </p:ext>
            </p:extLst>
          </p:nvPr>
        </p:nvGraphicFramePr>
        <p:xfrm>
          <a:off x="179513" y="1988840"/>
          <a:ext cx="8712967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8945"/>
                <a:gridCol w="1568092"/>
                <a:gridCol w="373355"/>
                <a:gridCol w="1579740"/>
                <a:gridCol w="884405"/>
                <a:gridCol w="1554176"/>
                <a:gridCol w="1434254"/>
              </a:tblGrid>
              <a:tr h="340148">
                <a:tc gridSpan="7">
                  <a:txBody>
                    <a:bodyPr/>
                    <a:lstStyle/>
                    <a:p>
                      <a:pPr algn="ctr"/>
                      <a:r>
                        <a:rPr lang="es-ES_tradnl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FASE</a:t>
                      </a:r>
                      <a:r>
                        <a:rPr lang="es-ES_tradnl" sz="2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1 (GENERAL)</a:t>
                      </a:r>
                      <a:endParaRPr lang="es-E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40148">
                <a:tc rowSpan="4">
                  <a:txBody>
                    <a:bodyPr/>
                    <a:lstStyle/>
                    <a:p>
                      <a:pPr algn="ctr"/>
                      <a:r>
                        <a:rPr lang="es-ES_tradnl" sz="1700" dirty="0" smtClean="0">
                          <a:solidFill>
                            <a:srgbClr val="002060"/>
                          </a:solidFill>
                        </a:rPr>
                        <a:t>Materias troncales generales</a:t>
                      </a:r>
                    </a:p>
                    <a:p>
                      <a:pPr algn="ctr"/>
                      <a:r>
                        <a:rPr lang="es-ES_tradnl" sz="1700" b="1" dirty="0" smtClean="0">
                          <a:solidFill>
                            <a:srgbClr val="002060"/>
                          </a:solidFill>
                        </a:rPr>
                        <a:t>CURSADAS</a:t>
                      </a:r>
                      <a:r>
                        <a:rPr lang="es-ES_tradnl" sz="17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700" dirty="0" smtClean="0">
                          <a:solidFill>
                            <a:srgbClr val="002060"/>
                          </a:solidFill>
                        </a:rPr>
                        <a:t>(4)</a:t>
                      </a:r>
                      <a:endParaRPr lang="es-ES" sz="17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ES_tradnl" sz="1700" dirty="0" smtClean="0">
                          <a:solidFill>
                            <a:srgbClr val="002060"/>
                          </a:solidFill>
                        </a:rPr>
                        <a:t>Comunes a todas las modalidades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700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es-ES" sz="17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es-ES_tradnl" sz="1700" dirty="0" smtClean="0">
                          <a:solidFill>
                            <a:srgbClr val="002060"/>
                          </a:solidFill>
                        </a:rPr>
                        <a:t>Historia de España</a:t>
                      </a:r>
                      <a:endParaRPr lang="es-ES" sz="17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35489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700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es-ES" sz="17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es-ES_tradnl" sz="1700" dirty="0" smtClean="0">
                          <a:solidFill>
                            <a:srgbClr val="002060"/>
                          </a:solidFill>
                        </a:rPr>
                        <a:t>Lengua Castellana y Literatura II</a:t>
                      </a:r>
                      <a:endParaRPr lang="es-ES" sz="17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35489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700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es-ES" sz="17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es-ES_tradnl" sz="1700" dirty="0" smtClean="0">
                          <a:solidFill>
                            <a:srgbClr val="002060"/>
                          </a:solidFill>
                        </a:rPr>
                        <a:t>Primera Lengua Extranjera II</a:t>
                      </a:r>
                      <a:endParaRPr lang="es-ES" sz="17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E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E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E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824743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700" dirty="0" smtClean="0">
                          <a:solidFill>
                            <a:srgbClr val="002060"/>
                          </a:solidFill>
                        </a:rPr>
                        <a:t>De modalidad</a:t>
                      </a:r>
                    </a:p>
                    <a:p>
                      <a:pPr algn="ctr"/>
                      <a:r>
                        <a:rPr lang="es-ES_tradnl" sz="1700" dirty="0" smtClean="0">
                          <a:solidFill>
                            <a:srgbClr val="002060"/>
                          </a:solidFill>
                        </a:rPr>
                        <a:t>(e itinerario)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17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_tradnl" sz="1700" dirty="0" smtClean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es-ES" sz="17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17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_tradnl" sz="1700" dirty="0" smtClean="0">
                          <a:solidFill>
                            <a:srgbClr val="002060"/>
                          </a:solidFill>
                        </a:rPr>
                        <a:t>Matemáticas</a:t>
                      </a:r>
                      <a:r>
                        <a:rPr lang="es-ES_tradnl" sz="1700" baseline="0" dirty="0" smtClean="0">
                          <a:solidFill>
                            <a:srgbClr val="002060"/>
                          </a:solidFill>
                        </a:rPr>
                        <a:t> II</a:t>
                      </a:r>
                      <a:endParaRPr lang="es-ES" sz="17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17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_tradnl" sz="1700" dirty="0" smtClean="0">
                          <a:solidFill>
                            <a:srgbClr val="002060"/>
                          </a:solidFill>
                        </a:rPr>
                        <a:t>Latín II</a:t>
                      </a:r>
                      <a:endParaRPr lang="es-ES" sz="17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700" dirty="0" smtClean="0">
                          <a:solidFill>
                            <a:srgbClr val="002060"/>
                          </a:solidFill>
                        </a:rPr>
                        <a:t>Matemáticas Aplicadas a las CC.SS</a:t>
                      </a:r>
                      <a:endParaRPr lang="es-ES" sz="170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8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_tradnl" sz="1700" dirty="0" smtClean="0">
                          <a:solidFill>
                            <a:srgbClr val="002060"/>
                          </a:solidFill>
                        </a:rPr>
                        <a:t>Fundamentos del Arte II</a:t>
                      </a:r>
                      <a:endParaRPr lang="es-ES" sz="17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598883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3 Rectángulo"/>
          <p:cNvSpPr>
            <a:spLocks noChangeArrowheads="1"/>
          </p:cNvSpPr>
          <p:nvPr/>
        </p:nvSpPr>
        <p:spPr bwMode="auto">
          <a:xfrm>
            <a:off x="574799" y="1079500"/>
            <a:ext cx="5725393" cy="646986"/>
          </a:xfrm>
          <a:prstGeom prst="flowChartAlternateProcess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FASES DE LA PRUEBA</a:t>
            </a:r>
            <a:endParaRPr lang="es-ES" sz="3200" b="1" dirty="0">
              <a:solidFill>
                <a:srgbClr val="FFFF00"/>
              </a:solidFill>
            </a:endParaRPr>
          </a:p>
        </p:txBody>
      </p:sp>
      <p:sp>
        <p:nvSpPr>
          <p:cNvPr id="5" name="3 Rectángulo"/>
          <p:cNvSpPr>
            <a:spLocks noChangeArrowheads="1"/>
          </p:cNvSpPr>
          <p:nvPr/>
        </p:nvSpPr>
        <p:spPr bwMode="auto">
          <a:xfrm>
            <a:off x="467544" y="3933056"/>
            <a:ext cx="8136904" cy="2669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bg1"/>
              </a:buClr>
              <a:buFont typeface="Courier New" pitchFamily="49" charset="0"/>
              <a:buChar char="o"/>
            </a:pPr>
            <a:r>
              <a:rPr lang="es-E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obligatoria para el </a:t>
            </a:r>
            <a:r>
              <a:rPr lang="es-E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acceso, </a:t>
            </a:r>
            <a:r>
              <a:rPr lang="es-E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opcional para subir </a:t>
            </a:r>
            <a:r>
              <a:rPr lang="es-E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nota: h</a:t>
            </a:r>
            <a:r>
              <a:rPr lang="es-ES_tradnl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asta 14 puntos adicionales para la admisión (en materias relacionadas con el área de conocimiento del Grado que se solicite).</a:t>
            </a:r>
          </a:p>
          <a:p>
            <a:pPr marL="457200" indent="-457200" algn="just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bg1"/>
              </a:buClr>
              <a:buFont typeface="Courier New" pitchFamily="49" charset="0"/>
              <a:buChar char="o"/>
            </a:pPr>
            <a:r>
              <a:rPr lang="es-ES_tradnl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guarda nota de esta fase (asignatura por asignatura) para DOS convocatorias más.</a:t>
            </a:r>
            <a:endParaRPr lang="es-ES_tradnl" sz="2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29208345"/>
              </p:ext>
            </p:extLst>
          </p:nvPr>
        </p:nvGraphicFramePr>
        <p:xfrm>
          <a:off x="467544" y="1916832"/>
          <a:ext cx="8208913" cy="1972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2578"/>
                <a:gridCol w="5916335"/>
              </a:tblGrid>
              <a:tr h="428871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FASE</a:t>
                      </a:r>
                      <a:r>
                        <a:rPr lang="es-ES_tradnl" sz="2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2 (OPTATIVA)</a:t>
                      </a:r>
                      <a:endParaRPr lang="es-E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515344">
                <a:tc>
                  <a:txBody>
                    <a:bodyPr/>
                    <a:lstStyle/>
                    <a:p>
                      <a:pPr algn="ctr"/>
                      <a:r>
                        <a:rPr lang="es-ES_tradnl" sz="2000" dirty="0" smtClean="0">
                          <a:solidFill>
                            <a:srgbClr val="002060"/>
                          </a:solidFill>
                        </a:rPr>
                        <a:t>Materias troncales DE OPCIÓN</a:t>
                      </a:r>
                    </a:p>
                    <a:p>
                      <a:pPr algn="ctr"/>
                      <a:r>
                        <a:rPr lang="es-ES_tradnl" sz="2000" b="1" dirty="0" smtClean="0">
                          <a:solidFill>
                            <a:srgbClr val="002060"/>
                          </a:solidFill>
                        </a:rPr>
                        <a:t>CURSADAS</a:t>
                      </a:r>
                    </a:p>
                    <a:p>
                      <a:pPr algn="ctr"/>
                      <a:r>
                        <a:rPr lang="es-ES_tradnl" sz="2000" b="1" dirty="0" smtClean="0">
                          <a:solidFill>
                            <a:srgbClr val="002060"/>
                          </a:solidFill>
                        </a:rPr>
                        <a:t>O NO</a:t>
                      </a:r>
                      <a:r>
                        <a:rPr lang="es-ES_tradnl" sz="20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s-ES_tradnl" sz="1800" dirty="0" smtClean="0">
                          <a:solidFill>
                            <a:srgbClr val="002060"/>
                          </a:solidFill>
                        </a:rPr>
                        <a:t>Hasta 4 asignaturas, </a:t>
                      </a:r>
                      <a:r>
                        <a:rPr lang="es-ES" sz="1800" dirty="0" smtClean="0">
                          <a:solidFill>
                            <a:srgbClr val="002060"/>
                          </a:solidFill>
                        </a:rPr>
                        <a:t>cursadas o no cursadas, y de cualquiera de las modalidades e itinerarios.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s-ES" sz="1800" dirty="0" smtClean="0">
                          <a:solidFill>
                            <a:srgbClr val="002060"/>
                          </a:solidFill>
                        </a:rPr>
                        <a:t>Se escogerán las 2 calificaciones más altas.</a:t>
                      </a:r>
                    </a:p>
                    <a:p>
                      <a:pPr marL="273050" indent="-273050" algn="just">
                        <a:buFontTx/>
                        <a:buChar char="-"/>
                      </a:pPr>
                      <a:r>
                        <a:rPr lang="es-ES" sz="1800" dirty="0" smtClean="0">
                          <a:solidFill>
                            <a:srgbClr val="002060"/>
                          </a:solidFill>
                        </a:rPr>
                        <a:t>Puede utilizarse la troncal general de modalidad (e itinerario), que entonces se contaría dos veces.</a:t>
                      </a:r>
                      <a:endParaRPr lang="es-ES" sz="1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106512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3 Rectángulo"/>
          <p:cNvSpPr>
            <a:spLocks noChangeArrowheads="1"/>
          </p:cNvSpPr>
          <p:nvPr/>
        </p:nvSpPr>
        <p:spPr bwMode="auto">
          <a:xfrm>
            <a:off x="574799" y="1079500"/>
            <a:ext cx="8317681" cy="919401"/>
          </a:xfrm>
          <a:prstGeom prst="flowChartAlternateProcess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FECHAS</a:t>
            </a:r>
            <a:endParaRPr lang="es-ES" sz="4800" b="1" dirty="0">
              <a:solidFill>
                <a:srgbClr val="FFFF00"/>
              </a:solidFill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87774372"/>
              </p:ext>
            </p:extLst>
          </p:nvPr>
        </p:nvGraphicFramePr>
        <p:xfrm>
          <a:off x="755576" y="2636913"/>
          <a:ext cx="7704856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  <a:gridCol w="4176464"/>
              </a:tblGrid>
              <a:tr h="900736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3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FECHAS</a:t>
                      </a:r>
                      <a:r>
                        <a:rPr lang="es-ES_tradnl" sz="36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ES_tradnl" sz="36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PARA </a:t>
                      </a:r>
                      <a:r>
                        <a:rPr lang="es-ES_tradnl" sz="3600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EBAU</a:t>
                      </a:r>
                      <a:r>
                        <a:rPr lang="es-ES_tradnl" sz="36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2018</a:t>
                      </a:r>
                      <a:endParaRPr lang="es-ES" sz="3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27782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3600" dirty="0" smtClean="0">
                          <a:solidFill>
                            <a:srgbClr val="002060"/>
                          </a:solidFill>
                        </a:rPr>
                        <a:t>JUNIO</a:t>
                      </a:r>
                      <a:endParaRPr lang="es-ES" sz="3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1813" indent="-531813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es-ES_tradnl" sz="3600" dirty="0" smtClean="0">
                          <a:solidFill>
                            <a:srgbClr val="002060"/>
                          </a:solidFill>
                        </a:rPr>
                        <a:t>8, 11 </a:t>
                      </a:r>
                      <a:r>
                        <a:rPr lang="es-ES_tradnl" sz="3600" baseline="0" dirty="0" smtClean="0">
                          <a:solidFill>
                            <a:srgbClr val="002060"/>
                          </a:solidFill>
                        </a:rPr>
                        <a:t>y 12</a:t>
                      </a:r>
                    </a:p>
                  </a:txBody>
                  <a:tcPr/>
                </a:tc>
              </a:tr>
              <a:tr h="127782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3600" dirty="0" smtClean="0">
                          <a:solidFill>
                            <a:srgbClr val="002060"/>
                          </a:solidFill>
                        </a:rPr>
                        <a:t>SEPTIEMBRE</a:t>
                      </a:r>
                      <a:endParaRPr lang="es-ES" sz="3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1813" indent="-531813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es-ES_tradnl" sz="3600" dirty="0" smtClean="0">
                          <a:solidFill>
                            <a:srgbClr val="002060"/>
                          </a:solidFill>
                        </a:rPr>
                        <a:t>12, 13 y 14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259467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spect="1" noChangeArrowheads="1"/>
          </p:cNvSpPr>
          <p:nvPr>
            <p:ph type="title" idx="4294967295"/>
          </p:nvPr>
        </p:nvSpPr>
        <p:spPr>
          <a:xfrm>
            <a:off x="0" y="620688"/>
            <a:ext cx="9144000" cy="110807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s-ES_tradnl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UNIVERSIDADES DE LA </a:t>
            </a:r>
            <a:r>
              <a:rPr lang="es-ES_tradn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REGIÓN </a:t>
            </a:r>
            <a:r>
              <a:rPr lang="es-ES_tradnl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DE MURCIA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571472" y="2643182"/>
            <a:ext cx="8424936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30238" indent="-538163">
              <a:spcBef>
                <a:spcPts val="1800"/>
              </a:spcBef>
              <a:spcAft>
                <a:spcPts val="1800"/>
              </a:spcAft>
              <a:buClr>
                <a:srgbClr val="92D050"/>
              </a:buClr>
              <a:buFont typeface="Wingdings" pitchFamily="2" charset="2"/>
              <a:buChar char="q"/>
              <a:defRPr/>
            </a:pPr>
            <a:r>
              <a:rPr lang="es-E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  <a:hlinkClick r:id="rId2"/>
              </a:rPr>
              <a:t>U. POLITÉCNICA DE </a:t>
            </a:r>
            <a:r>
              <a:rPr lang="es-E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  <a:hlinkClick r:id="rId2"/>
              </a:rPr>
              <a:t>CARTAGENA</a:t>
            </a:r>
            <a:endParaRPr lang="es-ES" sz="36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charset="0"/>
            </a:endParaRPr>
          </a:p>
          <a:p>
            <a:pPr marL="630238" indent="-538163">
              <a:spcBef>
                <a:spcPts val="1800"/>
              </a:spcBef>
              <a:spcAft>
                <a:spcPts val="1800"/>
              </a:spcAft>
              <a:buClr>
                <a:srgbClr val="92D050"/>
              </a:buClr>
              <a:buFont typeface="Wingdings" pitchFamily="2" charset="2"/>
              <a:buChar char="q"/>
              <a:defRPr/>
            </a:pPr>
            <a:r>
              <a:rPr lang="es-E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  <a:hlinkClick r:id="rId3"/>
              </a:rPr>
              <a:t>UNIVERSIDAD </a:t>
            </a:r>
            <a:r>
              <a:rPr lang="es-E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  <a:hlinkClick r:id="rId3"/>
              </a:rPr>
              <a:t>DE </a:t>
            </a:r>
            <a:r>
              <a:rPr lang="es-E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  <a:hlinkClick r:id="rId3"/>
              </a:rPr>
              <a:t>MURCIA</a:t>
            </a:r>
            <a:endParaRPr lang="es-ES" sz="36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charset="0"/>
            </a:endParaRPr>
          </a:p>
          <a:p>
            <a:pPr marL="630238" indent="-538163">
              <a:spcBef>
                <a:spcPts val="1800"/>
              </a:spcBef>
              <a:spcAft>
                <a:spcPts val="1800"/>
              </a:spcAft>
              <a:buClr>
                <a:srgbClr val="92D050"/>
              </a:buClr>
              <a:buFont typeface="Wingdings" pitchFamily="2" charset="2"/>
              <a:buChar char="q"/>
              <a:defRPr/>
            </a:pPr>
            <a:r>
              <a:rPr lang="es-E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  <a:hlinkClick r:id="rId4"/>
              </a:rPr>
              <a:t>UNIVERSIDAD </a:t>
            </a:r>
            <a:r>
              <a:rPr lang="es-E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  <a:hlinkClick r:id="rId4"/>
              </a:rPr>
              <a:t>CATÓLICA </a:t>
            </a:r>
            <a:endParaRPr lang="es-ES" sz="36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charset="0"/>
            </a:endParaRPr>
          </a:p>
          <a:p>
            <a:pPr marL="630238" indent="-538163">
              <a:spcBef>
                <a:spcPts val="1800"/>
              </a:spcBef>
              <a:spcAft>
                <a:spcPts val="1800"/>
              </a:spcAft>
              <a:buClr>
                <a:srgbClr val="92D050"/>
              </a:buClr>
              <a:buFont typeface="Wingdings" pitchFamily="2" charset="2"/>
              <a:buChar char="q"/>
              <a:defRPr/>
            </a:pPr>
            <a:r>
              <a:rPr lang="es-ES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  <a:hlinkClick r:id="rId5"/>
              </a:rPr>
              <a:t>UNED</a:t>
            </a:r>
            <a:endParaRPr lang="es-ES" sz="36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58" grpId="0"/>
      <p:bldP spid="5" grpId="0" build="p" bldLvl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8"/>
          <p:cNvSpPr>
            <a:spLocks noChangeArrowheads="1"/>
          </p:cNvSpPr>
          <p:nvPr/>
        </p:nvSpPr>
        <p:spPr bwMode="auto">
          <a:xfrm>
            <a:off x="1" y="0"/>
            <a:ext cx="8028384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4400" b="1">
              <a:solidFill>
                <a:schemeClr val="folHlink"/>
              </a:solidFill>
              <a:latin typeface="Trebuchet MS" pitchFamily="34" charset="0"/>
            </a:endParaRPr>
          </a:p>
        </p:txBody>
      </p:sp>
      <p:sp>
        <p:nvSpPr>
          <p:cNvPr id="120835" name="Text Box 9"/>
          <p:cNvSpPr txBox="1">
            <a:spLocks noChangeArrowheads="1"/>
          </p:cNvSpPr>
          <p:nvPr/>
        </p:nvSpPr>
        <p:spPr bwMode="auto">
          <a:xfrm>
            <a:off x="1331913" y="2420938"/>
            <a:ext cx="7489825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just">
              <a:lnSpc>
                <a:spcPct val="85000"/>
              </a:lnSpc>
              <a:spcBef>
                <a:spcPct val="55000"/>
              </a:spcBef>
              <a:buClr>
                <a:srgbClr val="FF3300"/>
              </a:buClr>
              <a:buFontTx/>
              <a:buChar char="•"/>
            </a:pPr>
            <a:endParaRPr lang="es-ES_tradnl" sz="2400" b="1">
              <a:solidFill>
                <a:srgbClr val="008000"/>
              </a:solidFill>
              <a:latin typeface="Arial Narrow" pitchFamily="34" charset="0"/>
            </a:endParaRPr>
          </a:p>
        </p:txBody>
      </p:sp>
      <p:sp>
        <p:nvSpPr>
          <p:cNvPr id="120836" name="Rectangle 12"/>
          <p:cNvSpPr>
            <a:spLocks noChangeArrowheads="1"/>
          </p:cNvSpPr>
          <p:nvPr/>
        </p:nvSpPr>
        <p:spPr bwMode="auto">
          <a:xfrm>
            <a:off x="142875" y="476672"/>
            <a:ext cx="90011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SISTEMA EDUCATIVO </a:t>
            </a:r>
            <a:r>
              <a:rPr lang="es-ES_tradnl" sz="4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LOMCE</a:t>
            </a:r>
            <a:endParaRPr lang="es-ES_tradnl" sz="4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89101" name="Rectangle 13"/>
          <p:cNvSpPr>
            <a:spLocks noChangeArrowheads="1"/>
          </p:cNvSpPr>
          <p:nvPr/>
        </p:nvSpPr>
        <p:spPr bwMode="auto">
          <a:xfrm>
            <a:off x="755576" y="1772816"/>
            <a:ext cx="7920880" cy="495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541338" algn="just">
              <a:spcBef>
                <a:spcPct val="55000"/>
              </a:spcBef>
              <a:spcAft>
                <a:spcPct val="55000"/>
              </a:spcAft>
              <a:buClr>
                <a:srgbClr val="8A2E4E"/>
              </a:buClr>
              <a:buSzPct val="100000"/>
            </a:pPr>
            <a:r>
              <a:rPr lang="es-ES_tradnl" sz="2400" b="1" dirty="0" smtClean="0">
                <a:solidFill>
                  <a:srgbClr val="FFFF00"/>
                </a:solidFill>
                <a:latin typeface="+mn-lt"/>
              </a:rPr>
              <a:t>El </a:t>
            </a:r>
            <a:r>
              <a:rPr lang="es-ES_tradnl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Real Decreto-ley 5/2016, de 9 de diciembre</a:t>
            </a:r>
            <a:r>
              <a:rPr lang="es-ES_tradnl" sz="2400" b="1" dirty="0" smtClean="0">
                <a:solidFill>
                  <a:srgbClr val="FFFF00"/>
                </a:solidFill>
                <a:latin typeface="+mn-lt"/>
              </a:rPr>
              <a:t>, </a:t>
            </a:r>
            <a:r>
              <a:rPr lang="es-ES_tradnl" sz="2400" b="1" dirty="0" smtClean="0">
                <a:latin typeface="+mn-lt"/>
              </a:rPr>
              <a:t>de medidas urgentes para la ampliación del calendario de implantación de la Ley Orgánica 8/2013, de 9 de diciembre, para la mejora de la calidad educativa. (</a:t>
            </a:r>
            <a:r>
              <a:rPr lang="es-ES_tradnl" sz="2400" b="1" dirty="0" err="1" smtClean="0">
                <a:latin typeface="+mn-lt"/>
              </a:rPr>
              <a:t>BOE</a:t>
            </a:r>
            <a:r>
              <a:rPr lang="es-ES_tradnl" sz="2400" b="1" dirty="0" smtClean="0">
                <a:latin typeface="+mn-lt"/>
              </a:rPr>
              <a:t> de 10 de diciembre de 2016)</a:t>
            </a:r>
            <a:r>
              <a:rPr lang="es-ES_tradnl" sz="2400" b="1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es-ES_tradnl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ha dejado en suspenso algunas de sus disposiciones más polémicas</a:t>
            </a:r>
            <a:endParaRPr lang="es-ES" sz="24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365125" indent="-365125" algn="ctr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SzPct val="80000"/>
            </a:pPr>
            <a:r>
              <a:rPr lang="es-ES_tradnl" sz="24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“Hasta la entrada en vigor de la normativa resultante del Pacto de Estado social y político por la educación...”</a:t>
            </a:r>
          </a:p>
          <a:p>
            <a:pPr marL="712788" indent="-534988" algn="just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SzPct val="100000"/>
              <a:buFont typeface="Wingdings" pitchFamily="2" charset="2"/>
              <a:buChar char="n"/>
            </a:pPr>
            <a:r>
              <a:rPr lang="es-ES_tradn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 Evaluación final de bachillerato no será necesaria para obtener el título de Bachiller y se realizará exclusivamente para el alumnado que quiera acceder a estudios universitarios.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9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9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9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6" grpId="0" build="p"/>
      <p:bldP spid="8910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 bwMode="auto">
          <a:xfrm>
            <a:off x="1" y="1"/>
            <a:ext cx="8820472" cy="1143000"/>
          </a:xfrm>
        </p:spPr>
        <p:txBody>
          <a:bodyPr>
            <a:noAutofit/>
          </a:bodyPr>
          <a:lstStyle/>
          <a:p>
            <a:pPr algn="ctr" eaLnBrk="1" hangingPunct="1">
              <a:spcBef>
                <a:spcPts val="0"/>
              </a:spcBef>
            </a:pPr>
            <a:r>
              <a:rPr lang="es-ES" altLang="es-ES" sz="6600" b="1" cap="none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BACHILLERATO</a:t>
            </a:r>
            <a:br>
              <a:rPr lang="es-ES" altLang="es-ES" sz="6600" b="1" cap="none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altLang="es-ES" sz="2000" b="1" cap="none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MARCO DE REFERENCIA</a:t>
            </a:r>
          </a:p>
        </p:txBody>
      </p:sp>
      <p:sp>
        <p:nvSpPr>
          <p:cNvPr id="16387" name="Rectangle 3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4143404"/>
          </a:xfrm>
        </p:spPr>
        <p:txBody>
          <a:bodyPr/>
          <a:lstStyle/>
          <a:p>
            <a:pPr marL="447675" indent="-447675" algn="just" eaLnBrk="1" hangingPunct="1">
              <a:spcBef>
                <a:spcPts val="1200"/>
              </a:spcBef>
              <a:spcAft>
                <a:spcPts val="1200"/>
              </a:spcAft>
            </a:pPr>
            <a:r>
              <a:rPr lang="es-ES" altLang="es-E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  <a:t>Consta de </a:t>
            </a:r>
            <a:r>
              <a:rPr lang="es-ES" altLang="es-ES" sz="2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  <a:t>dos cursos</a:t>
            </a:r>
            <a:r>
              <a:rPr lang="es-ES" altLang="es-E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altLang="es-E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  <a:t>académicos que se realizan ordinariamente entre los 16 y 18 años de edad.</a:t>
            </a:r>
          </a:p>
          <a:p>
            <a:pPr marL="447675" indent="-447675" algn="just" eaLnBrk="1" hangingPunct="1">
              <a:spcBef>
                <a:spcPts val="1200"/>
              </a:spcBef>
              <a:spcAft>
                <a:spcPts val="1200"/>
              </a:spcAft>
            </a:pPr>
            <a:r>
              <a:rPr lang="es-ES" altLang="es-E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  <a:t>Los alumnos podrán </a:t>
            </a:r>
            <a:r>
              <a:rPr lang="es-ES" altLang="es-ES" sz="26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  <a:t>permanecer</a:t>
            </a:r>
            <a:r>
              <a:rPr lang="es-ES" altLang="es-E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  <a:t> cursando bachillerato en régimen ordinario durante </a:t>
            </a:r>
            <a:r>
              <a:rPr lang="es-ES" altLang="es-ES" sz="26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  <a:t>cuatro años, consecutivos o no</a:t>
            </a:r>
            <a:r>
              <a:rPr lang="es-ES" altLang="es-E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447675" indent="-447675" algn="just" eaLnBrk="1" hangingPunct="1">
              <a:spcBef>
                <a:spcPts val="1200"/>
              </a:spcBef>
              <a:spcAft>
                <a:spcPts val="1200"/>
              </a:spcAft>
            </a:pPr>
            <a:r>
              <a:rPr lang="es-ES" altLang="es-E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  <a:t>Sin superar el plazo máximo para cursar el bachillerato, los alumnos podrán </a:t>
            </a:r>
            <a:r>
              <a:rPr lang="es-ES" altLang="es-ES" sz="2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  <a:t>repetir cada uno de los cursos una sola vez como máximo</a:t>
            </a:r>
            <a:r>
              <a:rPr lang="es-ES" altLang="es-E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  <a:t>, si bien , excepcionalmente podrá repetir uno de los cursos una 2ª vez, previo informe favorable del equipo docente</a:t>
            </a:r>
          </a:p>
          <a:p>
            <a:pPr marL="447675" indent="-447675" algn="just" eaLnBrk="1" hangingPunct="1">
              <a:spcBef>
                <a:spcPts val="1200"/>
              </a:spcBef>
              <a:spcAft>
                <a:spcPts val="1200"/>
              </a:spcAft>
            </a:pPr>
            <a:endParaRPr lang="es-ES" altLang="es-ES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>
          <a:xfrm>
            <a:off x="0" y="-171400"/>
            <a:ext cx="91440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" altLang="es-ES" sz="5400" b="1" u="sng" dirty="0" smtClean="0">
                <a:solidFill>
                  <a:schemeClr val="tx1"/>
                </a:solidFill>
              </a:rPr>
              <a:t>ITINERARIOS EN BACHILLERATO</a:t>
            </a:r>
          </a:p>
        </p:txBody>
      </p:sp>
      <p:sp>
        <p:nvSpPr>
          <p:cNvPr id="7" name="6 Rectángulo"/>
          <p:cNvSpPr/>
          <p:nvPr/>
        </p:nvSpPr>
        <p:spPr bwMode="auto">
          <a:xfrm>
            <a:off x="5508104" y="2996952"/>
            <a:ext cx="3384376" cy="564184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>
                <a:solidFill>
                  <a:schemeClr val="bg1"/>
                </a:solidFill>
              </a:rPr>
              <a:t>FP </a:t>
            </a:r>
            <a:r>
              <a:rPr lang="es-ES" sz="2800" b="1" dirty="0" smtClean="0">
                <a:solidFill>
                  <a:schemeClr val="bg1"/>
                </a:solidFill>
              </a:rPr>
              <a:t>de Grado Superior</a:t>
            </a:r>
            <a:endParaRPr lang="es-ES" sz="2800" b="1" dirty="0">
              <a:solidFill>
                <a:schemeClr val="bg1"/>
              </a:solidFill>
            </a:endParaRPr>
          </a:p>
        </p:txBody>
      </p:sp>
      <p:sp>
        <p:nvSpPr>
          <p:cNvPr id="9" name="8 Rectángulo"/>
          <p:cNvSpPr/>
          <p:nvPr/>
        </p:nvSpPr>
        <p:spPr bwMode="auto">
          <a:xfrm>
            <a:off x="1187624" y="1052736"/>
            <a:ext cx="4392488" cy="1008112"/>
          </a:xfrm>
          <a:prstGeom prst="rect">
            <a:avLst/>
          </a:prstGeom>
          <a:solidFill>
            <a:srgbClr val="66FF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 smtClean="0">
                <a:solidFill>
                  <a:schemeClr val="bg1"/>
                </a:solidFill>
              </a:rPr>
              <a:t>ESTUDIOS UNIVERSITARIOS</a:t>
            </a:r>
            <a:endParaRPr lang="es-ES" sz="3200" b="1" dirty="0">
              <a:solidFill>
                <a:schemeClr val="bg1"/>
              </a:solidFill>
            </a:endParaRPr>
          </a:p>
        </p:txBody>
      </p:sp>
      <p:sp>
        <p:nvSpPr>
          <p:cNvPr id="12" name="11 Rectángulo"/>
          <p:cNvSpPr/>
          <p:nvPr/>
        </p:nvSpPr>
        <p:spPr bwMode="auto">
          <a:xfrm>
            <a:off x="1187624" y="5805264"/>
            <a:ext cx="2952328" cy="483585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 smtClean="0">
                <a:solidFill>
                  <a:schemeClr val="bg1"/>
                </a:solidFill>
              </a:rPr>
              <a:t>1º BACHILLERATO</a:t>
            </a:r>
            <a:endParaRPr lang="es-ES" sz="2800" b="1" dirty="0">
              <a:solidFill>
                <a:schemeClr val="bg1"/>
              </a:solidFill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5580112" y="4402440"/>
            <a:ext cx="3240360" cy="564184"/>
          </a:xfrm>
          <a:prstGeom prst="rect">
            <a:avLst/>
          </a:prstGeom>
          <a:solidFill>
            <a:schemeClr val="tx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 smtClean="0">
                <a:solidFill>
                  <a:schemeClr val="bg1"/>
                </a:solidFill>
              </a:rPr>
              <a:t>FP de Grado Medio</a:t>
            </a:r>
            <a:endParaRPr lang="es-ES" sz="2800" b="1" dirty="0">
              <a:solidFill>
                <a:schemeClr val="bg1"/>
              </a:solidFill>
            </a:endParaRPr>
          </a:p>
        </p:txBody>
      </p:sp>
      <p:sp>
        <p:nvSpPr>
          <p:cNvPr id="14" name="13 Rectángulo"/>
          <p:cNvSpPr/>
          <p:nvPr/>
        </p:nvSpPr>
        <p:spPr bwMode="auto">
          <a:xfrm>
            <a:off x="2051720" y="3140968"/>
            <a:ext cx="1152128" cy="432048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 err="1" smtClean="0">
                <a:solidFill>
                  <a:schemeClr val="bg2"/>
                </a:solidFill>
              </a:rPr>
              <a:t>EBAU</a:t>
            </a:r>
            <a:endParaRPr lang="es-ES" sz="2800" b="1" dirty="0">
              <a:solidFill>
                <a:schemeClr val="bg2"/>
              </a:solidFill>
            </a:endParaRPr>
          </a:p>
        </p:txBody>
      </p:sp>
      <p:cxnSp>
        <p:nvCxnSpPr>
          <p:cNvPr id="16" name="15 Conector recto de flecha"/>
          <p:cNvCxnSpPr>
            <a:stCxn id="12" idx="0"/>
            <a:endCxn id="112" idx="2"/>
          </p:cNvCxnSpPr>
          <p:nvPr/>
        </p:nvCxnSpPr>
        <p:spPr bwMode="auto">
          <a:xfrm flipV="1">
            <a:off x="2663788" y="4704618"/>
            <a:ext cx="0" cy="1100646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Forma"/>
          <p:cNvCxnSpPr>
            <a:stCxn id="112" idx="3"/>
            <a:endCxn id="7" idx="1"/>
          </p:cNvCxnSpPr>
          <p:nvPr/>
        </p:nvCxnSpPr>
        <p:spPr bwMode="auto">
          <a:xfrm flipV="1">
            <a:off x="4283968" y="3279044"/>
            <a:ext cx="1224136" cy="1183809"/>
          </a:xfrm>
          <a:prstGeom prst="bentConnector3">
            <a:avLst>
              <a:gd name="adj1" fmla="val 50000"/>
            </a:avLst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Forma"/>
          <p:cNvCxnSpPr>
            <a:stCxn id="7" idx="0"/>
            <a:endCxn id="9" idx="3"/>
          </p:cNvCxnSpPr>
          <p:nvPr/>
        </p:nvCxnSpPr>
        <p:spPr bwMode="auto">
          <a:xfrm rot="16200000" flipV="1">
            <a:off x="5670122" y="1466782"/>
            <a:ext cx="1440160" cy="1620180"/>
          </a:xfrm>
          <a:prstGeom prst="bentConnector2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Forma"/>
          <p:cNvCxnSpPr>
            <a:stCxn id="112" idx="0"/>
            <a:endCxn id="14" idx="2"/>
          </p:cNvCxnSpPr>
          <p:nvPr/>
        </p:nvCxnSpPr>
        <p:spPr bwMode="auto">
          <a:xfrm rot="16200000" flipV="1">
            <a:off x="2321750" y="3879050"/>
            <a:ext cx="648072" cy="36004"/>
          </a:xfrm>
          <a:prstGeom prst="bentConnector3">
            <a:avLst>
              <a:gd name="adj1" fmla="val 50000"/>
            </a:avLst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angular"/>
          <p:cNvCxnSpPr>
            <a:stCxn id="14" idx="0"/>
            <a:endCxn id="9" idx="2"/>
          </p:cNvCxnSpPr>
          <p:nvPr/>
        </p:nvCxnSpPr>
        <p:spPr bwMode="auto">
          <a:xfrm rot="5400000" flipH="1" flipV="1">
            <a:off x="2465766" y="2222866"/>
            <a:ext cx="1080120" cy="756084"/>
          </a:xfrm>
          <a:prstGeom prst="bentConnector3">
            <a:avLst>
              <a:gd name="adj1" fmla="val 50000"/>
            </a:avLst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74 Forma"/>
          <p:cNvCxnSpPr>
            <a:stCxn id="12" idx="3"/>
            <a:endCxn id="13" idx="2"/>
          </p:cNvCxnSpPr>
          <p:nvPr/>
        </p:nvCxnSpPr>
        <p:spPr bwMode="auto">
          <a:xfrm flipV="1">
            <a:off x="4139952" y="4966624"/>
            <a:ext cx="3060340" cy="1080433"/>
          </a:xfrm>
          <a:prstGeom prst="bentConnector2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 de flecha"/>
          <p:cNvCxnSpPr>
            <a:stCxn id="13" idx="0"/>
            <a:endCxn id="7" idx="2"/>
          </p:cNvCxnSpPr>
          <p:nvPr/>
        </p:nvCxnSpPr>
        <p:spPr>
          <a:xfrm flipV="1">
            <a:off x="7200292" y="3561136"/>
            <a:ext cx="0" cy="841304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111 Rectángulo"/>
          <p:cNvSpPr/>
          <p:nvPr/>
        </p:nvSpPr>
        <p:spPr bwMode="auto">
          <a:xfrm>
            <a:off x="1043608" y="4221088"/>
            <a:ext cx="3240360" cy="48353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>
                <a:solidFill>
                  <a:schemeClr val="bg1"/>
                </a:solidFill>
              </a:rPr>
              <a:t>2º </a:t>
            </a:r>
            <a:r>
              <a:rPr lang="es-ES" sz="2800" b="1" dirty="0" smtClean="0">
                <a:solidFill>
                  <a:schemeClr val="bg1"/>
                </a:solidFill>
              </a:rPr>
              <a:t>BACHILLERATO</a:t>
            </a:r>
            <a:endParaRPr lang="es-E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2" grpId="0" animBg="1"/>
      <p:bldP spid="13" grpId="0" animBg="1"/>
      <p:bldP spid="14" grpId="0" animBg="1"/>
      <p:bldP spid="1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2843213" y="1358870"/>
            <a:ext cx="2592883" cy="400110"/>
          </a:xfrm>
          <a:prstGeom prst="rect">
            <a:avLst/>
          </a:prstGeom>
          <a:solidFill>
            <a:srgbClr val="6C544C"/>
          </a:solidFill>
          <a:ln>
            <a:noFill/>
            <a:headEnd/>
            <a:tailEnd/>
          </a:ln>
        </p:spPr>
        <p:style>
          <a:lnRef idx="2">
            <a:schemeClr val="accent6"/>
          </a:lnRef>
          <a:fillRef idx="1003">
            <a:schemeClr val="dk2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defTabSz="762000" eaLnBrk="0" hangingPunct="0">
              <a:spcBef>
                <a:spcPct val="50000"/>
              </a:spcBef>
              <a:defRPr/>
            </a:pPr>
            <a:r>
              <a:rPr lang="es-ES_tradnl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EVALUACIÓN FINAL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971550" y="2133600"/>
            <a:ext cx="1600200" cy="5461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 eaLnBrk="0" hangingPunct="0">
              <a:spcBef>
                <a:spcPct val="50000"/>
              </a:spcBef>
            </a:pPr>
            <a:r>
              <a:rPr lang="es-ES_tradnl" sz="1400" b="1">
                <a:latin typeface="Arial Narrow" pitchFamily="34" charset="0"/>
              </a:rPr>
              <a:t>Supera todas las asignaturas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6515100" y="1773238"/>
            <a:ext cx="1676400" cy="539750"/>
          </a:xfrm>
          <a:prstGeom prst="rect">
            <a:avLst/>
          </a:prstGeom>
          <a:noFill/>
          <a:ln w="222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 eaLnBrk="0" hangingPunct="0">
              <a:spcBef>
                <a:spcPct val="50000"/>
              </a:spcBef>
            </a:pPr>
            <a:r>
              <a:rPr lang="es-ES_tradnl" sz="1400" b="1">
                <a:latin typeface="Arial Narrow" pitchFamily="34" charset="0"/>
              </a:rPr>
              <a:t>Suspende alguna asignatura</a:t>
            </a: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3562350" y="2636838"/>
            <a:ext cx="3425825" cy="603250"/>
          </a:xfrm>
          <a:prstGeom prst="rect">
            <a:avLst/>
          </a:prstGeom>
          <a:solidFill>
            <a:srgbClr val="00CC00"/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freezing" dir="t"/>
          </a:scene3d>
          <a:sp3d extrusionH="127000" prstMaterial="powder">
            <a:bevelT w="50800" h="63500"/>
            <a:extrusionClr>
              <a:srgbClr val="00CC00"/>
            </a:extrusion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defTabSz="762000" eaLnBrk="0" hangingPunct="0">
              <a:spcBef>
                <a:spcPct val="50000"/>
              </a:spcBef>
              <a:defRPr/>
            </a:pPr>
            <a:r>
              <a:rPr lang="es-ES_tradnl" b="1" dirty="0">
                <a:latin typeface="Arial Narrow" pitchFamily="34" charset="0"/>
              </a:rPr>
              <a:t>EVALUACIÓN EXTRAORD. DE SEPTIEMBRE</a:t>
            </a: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2266950" y="4292600"/>
            <a:ext cx="2057400" cy="539750"/>
          </a:xfrm>
          <a:prstGeom prst="rect">
            <a:avLst/>
          </a:prstGeom>
          <a:noFill/>
          <a:ln w="222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 eaLnBrk="0" hangingPunct="0">
              <a:spcBef>
                <a:spcPct val="50000"/>
              </a:spcBef>
            </a:pPr>
            <a:r>
              <a:rPr lang="es-ES_tradnl" sz="1400" b="1">
                <a:latin typeface="Arial Narrow" pitchFamily="34" charset="0"/>
              </a:rPr>
              <a:t>Suspende entre 0 y 2 asignaturas</a:t>
            </a:r>
          </a:p>
        </p:txBody>
      </p:sp>
      <p:sp>
        <p:nvSpPr>
          <p:cNvPr id="19463" name="Text Box 8"/>
          <p:cNvSpPr txBox="1">
            <a:spLocks noChangeArrowheads="1"/>
          </p:cNvSpPr>
          <p:nvPr/>
        </p:nvSpPr>
        <p:spPr bwMode="auto">
          <a:xfrm>
            <a:off x="754063" y="3500438"/>
            <a:ext cx="1914525" cy="6032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defTabSz="762000" eaLnBrk="0" hangingPunct="0">
              <a:spcBef>
                <a:spcPct val="50000"/>
              </a:spcBef>
              <a:defRPr/>
            </a:pPr>
            <a:r>
              <a:rPr lang="es-ES_tradnl" b="1" dirty="0">
                <a:latin typeface="Arial Narrow" pitchFamily="34" charset="0"/>
              </a:rPr>
              <a:t>PROMOCIONA A 2º CURSO</a:t>
            </a:r>
          </a:p>
        </p:txBody>
      </p:sp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1979712" y="5157192"/>
            <a:ext cx="2362200" cy="6032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defTabSz="762000" eaLnBrk="0" hangingPunct="0">
              <a:spcBef>
                <a:spcPct val="50000"/>
              </a:spcBef>
              <a:defRPr/>
            </a:pPr>
            <a:r>
              <a:rPr lang="es-ES_tradnl" b="1">
                <a:latin typeface="Arial Narrow" pitchFamily="34" charset="0"/>
              </a:rPr>
              <a:t>PROMOCIONA A 2º CURSO CON PENDIENTES</a:t>
            </a:r>
            <a:endParaRPr lang="es-ES_tradnl">
              <a:latin typeface="Arial Narrow" pitchFamily="34" charset="0"/>
            </a:endParaRPr>
          </a:p>
        </p:txBody>
      </p:sp>
      <p:cxnSp>
        <p:nvCxnSpPr>
          <p:cNvPr id="20491" name="AutoShape 10"/>
          <p:cNvCxnSpPr>
            <a:cxnSpLocks noChangeShapeType="1"/>
            <a:stCxn id="19458" idx="1"/>
            <a:endCxn id="20483" idx="0"/>
          </p:cNvCxnSpPr>
          <p:nvPr/>
        </p:nvCxnSpPr>
        <p:spPr bwMode="auto">
          <a:xfrm rot="10800000" flipV="1">
            <a:off x="1771651" y="1558924"/>
            <a:ext cx="1071563" cy="57467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0492" name="AutoShape 11"/>
          <p:cNvCxnSpPr>
            <a:cxnSpLocks noChangeShapeType="1"/>
            <a:stCxn id="20484" idx="2"/>
          </p:cNvCxnSpPr>
          <p:nvPr/>
        </p:nvCxnSpPr>
        <p:spPr bwMode="auto">
          <a:xfrm rot="5400000">
            <a:off x="6163469" y="1435894"/>
            <a:ext cx="301625" cy="2078037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0493" name="AutoShape 12"/>
          <p:cNvCxnSpPr>
            <a:cxnSpLocks noChangeShapeType="1"/>
            <a:endCxn id="20488" idx="0"/>
          </p:cNvCxnSpPr>
          <p:nvPr/>
        </p:nvCxnSpPr>
        <p:spPr bwMode="auto">
          <a:xfrm rot="5400000">
            <a:off x="3770313" y="2776537"/>
            <a:ext cx="1030288" cy="1979613"/>
          </a:xfrm>
          <a:prstGeom prst="bentConnector3">
            <a:avLst>
              <a:gd name="adj1" fmla="val 49921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0494" name="AutoShape 13"/>
          <p:cNvCxnSpPr>
            <a:cxnSpLocks noChangeShapeType="1"/>
            <a:stCxn id="20488" idx="2"/>
            <a:endCxn id="2" idx="0"/>
          </p:cNvCxnSpPr>
          <p:nvPr/>
        </p:nvCxnSpPr>
        <p:spPr bwMode="auto">
          <a:xfrm rot="5400000">
            <a:off x="3065810" y="4927352"/>
            <a:ext cx="324842" cy="134838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0495" name="AutoShape 14"/>
          <p:cNvCxnSpPr>
            <a:cxnSpLocks noChangeShapeType="1"/>
            <a:stCxn id="20483" idx="2"/>
            <a:endCxn id="19463" idx="0"/>
          </p:cNvCxnSpPr>
          <p:nvPr/>
        </p:nvCxnSpPr>
        <p:spPr bwMode="auto">
          <a:xfrm rot="5400000">
            <a:off x="1343819" y="3061494"/>
            <a:ext cx="795337" cy="60325"/>
          </a:xfrm>
          <a:prstGeom prst="bentConnector3">
            <a:avLst>
              <a:gd name="adj1" fmla="val 49699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0496" name="AutoShape 15"/>
          <p:cNvCxnSpPr>
            <a:cxnSpLocks noChangeShapeType="1"/>
            <a:stCxn id="19458" idx="3"/>
            <a:endCxn id="20484" idx="0"/>
          </p:cNvCxnSpPr>
          <p:nvPr/>
        </p:nvCxnSpPr>
        <p:spPr bwMode="auto">
          <a:xfrm>
            <a:off x="5436096" y="1558925"/>
            <a:ext cx="1917204" cy="214313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0497" name="AutoShape 16"/>
          <p:cNvCxnSpPr>
            <a:cxnSpLocks noChangeShapeType="1"/>
            <a:endCxn id="20483" idx="3"/>
          </p:cNvCxnSpPr>
          <p:nvPr/>
        </p:nvCxnSpPr>
        <p:spPr bwMode="auto">
          <a:xfrm rot="10800000">
            <a:off x="2586038" y="2406650"/>
            <a:ext cx="965200" cy="531813"/>
          </a:xfrm>
          <a:prstGeom prst="bentConnector3">
            <a:avLst>
              <a:gd name="adj1" fmla="val 50167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0498" name="Text Box 17"/>
          <p:cNvSpPr txBox="1">
            <a:spLocks noChangeArrowheads="1"/>
          </p:cNvSpPr>
          <p:nvPr/>
        </p:nvSpPr>
        <p:spPr bwMode="auto">
          <a:xfrm>
            <a:off x="5867400" y="4149725"/>
            <a:ext cx="2160588" cy="539750"/>
          </a:xfrm>
          <a:prstGeom prst="rect">
            <a:avLst/>
          </a:prstGeom>
          <a:noFill/>
          <a:ln w="222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 eaLnBrk="0" hangingPunct="0">
              <a:spcBef>
                <a:spcPct val="50000"/>
              </a:spcBef>
            </a:pPr>
            <a:r>
              <a:rPr lang="es-ES_tradnl" sz="1400" b="1">
                <a:latin typeface="Arial Narrow" pitchFamily="34" charset="0"/>
              </a:rPr>
              <a:t>Suspende más de 2 asignaturas</a:t>
            </a:r>
          </a:p>
        </p:txBody>
      </p:sp>
      <p:sp>
        <p:nvSpPr>
          <p:cNvPr id="3" name="Text Box 18"/>
          <p:cNvSpPr txBox="1">
            <a:spLocks noChangeArrowheads="1"/>
          </p:cNvSpPr>
          <p:nvPr/>
        </p:nvSpPr>
        <p:spPr bwMode="auto">
          <a:xfrm>
            <a:off x="5722938" y="5229225"/>
            <a:ext cx="2447925" cy="3270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defTabSz="762000" eaLnBrk="0" hangingPunct="0">
              <a:spcBef>
                <a:spcPct val="50000"/>
              </a:spcBef>
              <a:defRPr/>
            </a:pPr>
            <a:r>
              <a:rPr lang="es-ES_tradnl" sz="1400" b="1" dirty="0">
                <a:latin typeface="Arial Narrow" pitchFamily="34" charset="0"/>
              </a:rPr>
              <a:t>REPITE CURSO COMPLETO</a:t>
            </a:r>
          </a:p>
        </p:txBody>
      </p:sp>
      <p:cxnSp>
        <p:nvCxnSpPr>
          <p:cNvPr id="20500" name="AutoShape 19"/>
          <p:cNvCxnSpPr>
            <a:cxnSpLocks noChangeShapeType="1"/>
            <a:endCxn id="20498" idx="0"/>
          </p:cNvCxnSpPr>
          <p:nvPr/>
        </p:nvCxnSpPr>
        <p:spPr bwMode="auto">
          <a:xfrm rot="16200000" flipH="1">
            <a:off x="5668169" y="2858294"/>
            <a:ext cx="887413" cy="1673225"/>
          </a:xfrm>
          <a:prstGeom prst="bentConnector3">
            <a:avLst>
              <a:gd name="adj1" fmla="val 49912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0501" name="AutoShape 20"/>
          <p:cNvCxnSpPr>
            <a:cxnSpLocks noChangeShapeType="1"/>
            <a:stCxn id="20498" idx="2"/>
          </p:cNvCxnSpPr>
          <p:nvPr/>
        </p:nvCxnSpPr>
        <p:spPr bwMode="auto">
          <a:xfrm flipH="1">
            <a:off x="6946900" y="4700588"/>
            <a:ext cx="1588" cy="5175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502" name="20 Rectángulo"/>
          <p:cNvSpPr>
            <a:spLocks noChangeArrowheads="1"/>
          </p:cNvSpPr>
          <p:nvPr/>
        </p:nvSpPr>
        <p:spPr bwMode="auto">
          <a:xfrm>
            <a:off x="468313" y="5805488"/>
            <a:ext cx="813593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ES_tradnl" dirty="0">
                <a:latin typeface="Tahoma" pitchFamily="34" charset="0"/>
              </a:rPr>
              <a:t>	</a:t>
            </a:r>
            <a:r>
              <a:rPr lang="es-ES_tradnl" sz="1800" b="1" dirty="0">
                <a:latin typeface="+mn-lt"/>
              </a:rPr>
              <a:t>Un alumno que ha cursado primero de Bachillerato o deba repetir segundo podrá </a:t>
            </a:r>
            <a:r>
              <a:rPr lang="es-ES_tradnl" sz="1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cambiar su elección de modalidad</a:t>
            </a:r>
            <a:r>
              <a:rPr lang="es-ES_tradnl" sz="1800" b="1" dirty="0">
                <a:latin typeface="+mn-lt"/>
              </a:rPr>
              <a:t>, opción o vía, con determinadas condiciones.</a:t>
            </a:r>
          </a:p>
        </p:txBody>
      </p:sp>
      <p:sp>
        <p:nvSpPr>
          <p:cNvPr id="20503" name="23 CuadroTexto"/>
          <p:cNvSpPr txBox="1">
            <a:spLocks noChangeArrowheads="1"/>
          </p:cNvSpPr>
          <p:nvPr/>
        </p:nvSpPr>
        <p:spPr bwMode="auto">
          <a:xfrm>
            <a:off x="0" y="0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1º DE BACHILLERATO</a:t>
            </a:r>
            <a:endParaRPr lang="es-ES_tradnl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20483" grpId="0" animBg="1"/>
      <p:bldP spid="20484" grpId="0" animBg="1"/>
      <p:bldP spid="19461" grpId="0" animBg="1"/>
      <p:bldP spid="20488" grpId="0" animBg="1"/>
      <p:bldP spid="19463" grpId="0" animBg="1"/>
      <p:bldP spid="2" grpId="0" animBg="1"/>
      <p:bldP spid="20498" grpId="0" animBg="1"/>
      <p:bldP spid="3" grpId="0" animBg="1"/>
      <p:bldP spid="205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2195513" y="404813"/>
            <a:ext cx="4248150" cy="584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>
                <a:latin typeface="Tahoma" pitchFamily="34" charset="0"/>
              </a:rPr>
              <a:t>2º </a:t>
            </a:r>
            <a:r>
              <a:rPr lang="es-ES_tradnl" sz="3200" b="1">
                <a:latin typeface="Tahoma" pitchFamily="34" charset="0"/>
              </a:rPr>
              <a:t>BACHILLERATO</a:t>
            </a:r>
          </a:p>
        </p:txBody>
      </p:sp>
      <p:sp>
        <p:nvSpPr>
          <p:cNvPr id="123909" name="Text Box 5"/>
          <p:cNvSpPr txBox="1">
            <a:spLocks noChangeArrowheads="1"/>
          </p:cNvSpPr>
          <p:nvPr/>
        </p:nvSpPr>
        <p:spPr bwMode="auto">
          <a:xfrm>
            <a:off x="5364163" y="2781300"/>
            <a:ext cx="2154237" cy="3460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_tradnl" b="1" dirty="0">
                <a:latin typeface="Tahoma" pitchFamily="34" charset="0"/>
              </a:rPr>
              <a:t>CF GRADO MEDIO</a:t>
            </a:r>
          </a:p>
        </p:txBody>
      </p:sp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179388" y="4941888"/>
            <a:ext cx="3124200" cy="619125"/>
          </a:xfrm>
          <a:prstGeom prst="rect">
            <a:avLst/>
          </a:prstGeom>
          <a:solidFill>
            <a:srgbClr val="5F47B9"/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freezing" dir="t"/>
          </a:scene3d>
          <a:sp3d extrusionH="127000" prstMaterial="powder">
            <a:bevelT w="50800" h="635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Tahoma" pitchFamily="34" charset="0"/>
              </a:rPr>
              <a:t>ESTUDIOS UNIVERSITARIOS</a:t>
            </a:r>
            <a:endParaRPr lang="es-ES_tradnl" b="1">
              <a:latin typeface="Tahoma" pitchFamily="34" charset="0"/>
            </a:endParaRPr>
          </a:p>
        </p:txBody>
      </p:sp>
      <p:sp>
        <p:nvSpPr>
          <p:cNvPr id="20485" name="Text Box 7"/>
          <p:cNvSpPr txBox="1">
            <a:spLocks noChangeArrowheads="1"/>
          </p:cNvSpPr>
          <p:nvPr/>
        </p:nvSpPr>
        <p:spPr bwMode="auto">
          <a:xfrm>
            <a:off x="3995738" y="4941888"/>
            <a:ext cx="2667000" cy="584200"/>
          </a:xfrm>
          <a:prstGeom prst="rect">
            <a:avLst/>
          </a:prstGeom>
          <a:solidFill>
            <a:srgbClr val="0000FF"/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freezing" dir="t"/>
          </a:scene3d>
          <a:sp3d extrusionH="127000" prstMaterial="powder">
            <a:bevelT w="508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latin typeface="Tahoma" pitchFamily="34" charset="0"/>
              </a:rPr>
              <a:t>C </a:t>
            </a:r>
            <a:r>
              <a:rPr lang="es-ES_tradnl" b="1" dirty="0">
                <a:latin typeface="Tahoma" pitchFamily="34" charset="0"/>
              </a:rPr>
              <a:t>FORMATIVOS</a:t>
            </a:r>
            <a:r>
              <a:rPr lang="en-US" b="1" dirty="0">
                <a:latin typeface="Tahoma" pitchFamily="34" charset="0"/>
              </a:rPr>
              <a:t>   </a:t>
            </a:r>
            <a:r>
              <a:rPr lang="es-ES_tradnl" b="1" dirty="0">
                <a:latin typeface="Tahoma" pitchFamily="34" charset="0"/>
              </a:rPr>
              <a:t>GRADO</a:t>
            </a:r>
            <a:r>
              <a:rPr lang="en-US" b="1" dirty="0">
                <a:latin typeface="Tahoma" pitchFamily="34" charset="0"/>
              </a:rPr>
              <a:t> SUPERIOR</a:t>
            </a:r>
            <a:endParaRPr lang="es-ES_tradnl" b="1" dirty="0">
              <a:latin typeface="Tahoma" pitchFamily="34" charset="0"/>
            </a:endParaRPr>
          </a:p>
        </p:txBody>
      </p:sp>
      <p:sp>
        <p:nvSpPr>
          <p:cNvPr id="20486" name="Text Box 8"/>
          <p:cNvSpPr txBox="1">
            <a:spLocks noChangeArrowheads="1"/>
          </p:cNvSpPr>
          <p:nvPr/>
        </p:nvSpPr>
        <p:spPr bwMode="auto">
          <a:xfrm>
            <a:off x="8137525" y="1628775"/>
            <a:ext cx="615950" cy="4267200"/>
          </a:xfrm>
          <a:prstGeom prst="rect">
            <a:avLst/>
          </a:prstGeom>
          <a:solidFill>
            <a:srgbClr val="7560A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eaVert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_tradnl" sz="2800" b="1" i="1" dirty="0">
                <a:latin typeface="Tahoma" pitchFamily="34" charset="0"/>
              </a:rPr>
              <a:t>MUNDO</a:t>
            </a:r>
            <a:r>
              <a:rPr lang="en-US" sz="2800" b="1" i="1" dirty="0">
                <a:latin typeface="Tahoma" pitchFamily="34" charset="0"/>
              </a:rPr>
              <a:t> </a:t>
            </a:r>
            <a:r>
              <a:rPr lang="es-ES_tradnl" sz="2800" b="1" i="1" dirty="0">
                <a:latin typeface="Tahoma" pitchFamily="34" charset="0"/>
              </a:rPr>
              <a:t>LABORAL</a:t>
            </a:r>
          </a:p>
        </p:txBody>
      </p:sp>
      <p:cxnSp>
        <p:nvCxnSpPr>
          <p:cNvPr id="21517" name="AutoShape 11"/>
          <p:cNvCxnSpPr>
            <a:cxnSpLocks noChangeShapeType="1"/>
            <a:endCxn id="21523" idx="0"/>
          </p:cNvCxnSpPr>
          <p:nvPr/>
        </p:nvCxnSpPr>
        <p:spPr bwMode="auto">
          <a:xfrm flipH="1">
            <a:off x="1428750" y="2646363"/>
            <a:ext cx="263526" cy="1358900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1518" name="AutoShape 12"/>
          <p:cNvCxnSpPr>
            <a:cxnSpLocks noChangeShapeType="1"/>
          </p:cNvCxnSpPr>
          <p:nvPr/>
        </p:nvCxnSpPr>
        <p:spPr bwMode="auto">
          <a:xfrm>
            <a:off x="1692275" y="2646363"/>
            <a:ext cx="3636963" cy="2295525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1519" name="AutoShape 16"/>
          <p:cNvCxnSpPr>
            <a:cxnSpLocks noChangeShapeType="1"/>
            <a:stCxn id="20485" idx="1"/>
          </p:cNvCxnSpPr>
          <p:nvPr/>
        </p:nvCxnSpPr>
        <p:spPr bwMode="auto">
          <a:xfrm rot="10800000" flipV="1">
            <a:off x="3303588" y="5233988"/>
            <a:ext cx="692150" cy="17462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prstDash val="solid"/>
            <a:miter lim="800000"/>
            <a:headEnd/>
            <a:tailEnd type="triangle" w="med" len="med"/>
          </a:ln>
        </p:spPr>
      </p:cxnSp>
      <p:cxnSp>
        <p:nvCxnSpPr>
          <p:cNvPr id="21520" name="AutoShape 17"/>
          <p:cNvCxnSpPr>
            <a:cxnSpLocks noChangeShapeType="1"/>
            <a:endCxn id="20486" idx="2"/>
          </p:cNvCxnSpPr>
          <p:nvPr/>
        </p:nvCxnSpPr>
        <p:spPr bwMode="auto">
          <a:xfrm rot="16200000" flipH="1">
            <a:off x="4926013" y="2376488"/>
            <a:ext cx="334962" cy="6704012"/>
          </a:xfrm>
          <a:prstGeom prst="bentConnector3">
            <a:avLst>
              <a:gd name="adj1" fmla="val 168097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1521" name="AutoShape 18"/>
          <p:cNvCxnSpPr>
            <a:cxnSpLocks noChangeShapeType="1"/>
            <a:stCxn id="123909" idx="3"/>
            <a:endCxn id="20486" idx="1"/>
          </p:cNvCxnSpPr>
          <p:nvPr/>
        </p:nvCxnSpPr>
        <p:spPr bwMode="auto">
          <a:xfrm>
            <a:off x="7518400" y="2954338"/>
            <a:ext cx="619125" cy="808037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prstDash val="dash"/>
            <a:miter lim="800000"/>
            <a:headEnd/>
            <a:tailEnd type="triangle" w="med" len="med"/>
          </a:ln>
        </p:spPr>
      </p:cxnSp>
      <p:cxnSp>
        <p:nvCxnSpPr>
          <p:cNvPr id="21522" name="AutoShape 19"/>
          <p:cNvCxnSpPr>
            <a:cxnSpLocks noChangeShapeType="1"/>
            <a:endCxn id="20486" idx="1"/>
          </p:cNvCxnSpPr>
          <p:nvPr/>
        </p:nvCxnSpPr>
        <p:spPr bwMode="auto">
          <a:xfrm flipV="1">
            <a:off x="6662738" y="3762375"/>
            <a:ext cx="1474787" cy="1471614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1523" name="Text Box 20"/>
          <p:cNvSpPr txBox="1">
            <a:spLocks noChangeArrowheads="1"/>
          </p:cNvSpPr>
          <p:nvPr/>
        </p:nvSpPr>
        <p:spPr bwMode="auto">
          <a:xfrm>
            <a:off x="971550" y="4005263"/>
            <a:ext cx="91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1800" b="1" dirty="0" err="1" smtClean="0">
                <a:solidFill>
                  <a:srgbClr val="FD2D11"/>
                </a:solidFill>
                <a:latin typeface="Verdana" pitchFamily="34" charset="0"/>
              </a:rPr>
              <a:t>EBAU</a:t>
            </a:r>
            <a:endParaRPr lang="es-ES_tradnl" sz="1800" b="1" dirty="0">
              <a:solidFill>
                <a:srgbClr val="FD2D11"/>
              </a:solidFill>
              <a:latin typeface="Verdana" pitchFamily="34" charset="0"/>
            </a:endParaRPr>
          </a:p>
        </p:txBody>
      </p:sp>
      <p:cxnSp>
        <p:nvCxnSpPr>
          <p:cNvPr id="21524" name="AutoShape 21"/>
          <p:cNvCxnSpPr>
            <a:cxnSpLocks noChangeShapeType="1"/>
            <a:stCxn id="21523" idx="2"/>
          </p:cNvCxnSpPr>
          <p:nvPr/>
        </p:nvCxnSpPr>
        <p:spPr bwMode="auto">
          <a:xfrm>
            <a:off x="1428750" y="4374595"/>
            <a:ext cx="312738" cy="567293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1525" name="AutoShape 22"/>
          <p:cNvCxnSpPr>
            <a:cxnSpLocks noChangeShapeType="1"/>
            <a:endCxn id="123909" idx="0"/>
          </p:cNvCxnSpPr>
          <p:nvPr/>
        </p:nvCxnSpPr>
        <p:spPr bwMode="auto">
          <a:xfrm flipH="1">
            <a:off x="6442075" y="2212975"/>
            <a:ext cx="290513" cy="56832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dash"/>
            <a:miter lim="800000"/>
            <a:headEnd/>
            <a:tailEnd type="triangle" w="med" len="med"/>
          </a:ln>
        </p:spPr>
      </p:cxn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5867400" y="1628775"/>
            <a:ext cx="1728788" cy="584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b="1" dirty="0">
                <a:latin typeface="Arial Narrow" pitchFamily="34" charset="0"/>
              </a:rPr>
              <a:t>Suspende alguna asignatura</a:t>
            </a:r>
            <a:endParaRPr lang="es-ES_tradnl" b="1" dirty="0">
              <a:latin typeface="Arial Narrow" pitchFamily="34" charset="0"/>
            </a:endParaRPr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3419475" y="2781300"/>
            <a:ext cx="1728788" cy="3381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b="1" dirty="0">
                <a:latin typeface="Arial Narrow" pitchFamily="34" charset="0"/>
              </a:rPr>
              <a:t>REPETIR</a:t>
            </a:r>
            <a:endParaRPr lang="es-ES_tradnl" b="1" dirty="0">
              <a:latin typeface="Arial Narrow" pitchFamily="34" charset="0"/>
            </a:endParaRPr>
          </a:p>
        </p:txBody>
      </p:sp>
      <p:cxnSp>
        <p:nvCxnSpPr>
          <p:cNvPr id="21530" name="AutoShape 22"/>
          <p:cNvCxnSpPr>
            <a:cxnSpLocks noChangeShapeType="1"/>
          </p:cNvCxnSpPr>
          <p:nvPr/>
        </p:nvCxnSpPr>
        <p:spPr bwMode="auto">
          <a:xfrm>
            <a:off x="4319588" y="989013"/>
            <a:ext cx="1547812" cy="931862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miter lim="800000"/>
            <a:headEnd/>
            <a:tailEnd type="triangle" w="med" len="med"/>
          </a:ln>
        </p:spPr>
      </p:cxnSp>
      <p:cxnSp>
        <p:nvCxnSpPr>
          <p:cNvPr id="21531" name="AutoShape 22"/>
          <p:cNvCxnSpPr>
            <a:cxnSpLocks noChangeShapeType="1"/>
            <a:endCxn id="39" idx="0"/>
          </p:cNvCxnSpPr>
          <p:nvPr/>
        </p:nvCxnSpPr>
        <p:spPr bwMode="auto">
          <a:xfrm flipH="1">
            <a:off x="4284663" y="2212975"/>
            <a:ext cx="2447925" cy="56832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miter lim="800000"/>
            <a:headEnd/>
            <a:tailEnd type="triangle" w="med" len="med"/>
          </a:ln>
        </p:spPr>
      </p:cxnSp>
      <p:sp>
        <p:nvSpPr>
          <p:cNvPr id="76" name="Text Box 4"/>
          <p:cNvSpPr txBox="1">
            <a:spLocks noChangeArrowheads="1"/>
          </p:cNvSpPr>
          <p:nvPr/>
        </p:nvSpPr>
        <p:spPr bwMode="auto">
          <a:xfrm>
            <a:off x="827088" y="2060575"/>
            <a:ext cx="1728787" cy="58578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b="1" dirty="0">
                <a:latin typeface="Arial Narrow" pitchFamily="34" charset="0"/>
              </a:rPr>
              <a:t>OBTIENE EL TÍTULO</a:t>
            </a:r>
            <a:endParaRPr lang="es-ES_tradnl" b="1" dirty="0">
              <a:latin typeface="Arial Narrow" pitchFamily="34" charset="0"/>
            </a:endParaRPr>
          </a:p>
        </p:txBody>
      </p:sp>
      <p:cxnSp>
        <p:nvCxnSpPr>
          <p:cNvPr id="21535" name="AutoShape 11"/>
          <p:cNvCxnSpPr>
            <a:cxnSpLocks noChangeShapeType="1"/>
          </p:cNvCxnSpPr>
          <p:nvPr/>
        </p:nvCxnSpPr>
        <p:spPr bwMode="auto">
          <a:xfrm flipH="1">
            <a:off x="1692275" y="989013"/>
            <a:ext cx="2627313" cy="1071562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6" name="25 Conector recto de flecha"/>
          <p:cNvCxnSpPr>
            <a:stCxn id="123909" idx="2"/>
          </p:cNvCxnSpPr>
          <p:nvPr/>
        </p:nvCxnSpPr>
        <p:spPr>
          <a:xfrm flipH="1">
            <a:off x="5364163" y="3127375"/>
            <a:ext cx="1077912" cy="1814513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1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9" dur="500"/>
                                        <p:tgtEl>
                                          <p:spTgt spid="12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/>
      <p:bldP spid="123909" grpId="0" animBg="1"/>
      <p:bldP spid="20484" grpId="0" animBg="1"/>
      <p:bldP spid="20485" grpId="0" animBg="1"/>
      <p:bldP spid="20486" grpId="0" animBg="1"/>
      <p:bldP spid="21523" grpId="0"/>
      <p:bldP spid="34" grpId="0" animBg="1"/>
      <p:bldP spid="39" grpId="0" animBg="1"/>
      <p:bldP spid="7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1138238"/>
          </a:xfrm>
        </p:spPr>
        <p:txBody>
          <a:bodyPr/>
          <a:lstStyle/>
          <a:p>
            <a:r>
              <a:rPr lang="es-ES_tradnl" altLang="es-ES" sz="7200" b="1" u="sng" cap="none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REPETIR CURSO</a:t>
            </a:r>
          </a:p>
        </p:txBody>
      </p:sp>
      <p:sp>
        <p:nvSpPr>
          <p:cNvPr id="22531" name="Rectangle 3"/>
          <p:cNvSpPr>
            <a:spLocks noGrp="1"/>
          </p:cNvSpPr>
          <p:nvPr>
            <p:ph idx="1"/>
          </p:nvPr>
        </p:nvSpPr>
        <p:spPr>
          <a:xfrm>
            <a:off x="251520" y="1557338"/>
            <a:ext cx="8568952" cy="5040312"/>
          </a:xfrm>
        </p:spPr>
        <p:txBody>
          <a:bodyPr anchor="ctr"/>
          <a:lstStyle/>
          <a:p>
            <a:pPr marL="381000" indent="-381000" algn="just">
              <a:spcBef>
                <a:spcPts val="1200"/>
              </a:spcBef>
              <a:spcAft>
                <a:spcPts val="1200"/>
              </a:spcAft>
            </a:pPr>
            <a:r>
              <a:rPr lang="es-ES_tradnl" altLang="es-E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Los alumnos que al término del 2º curso </a:t>
            </a:r>
            <a:r>
              <a:rPr lang="es-ES" altLang="es-E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tuvieran evaluación negativa en algunas materias podrán optar por </a:t>
            </a:r>
            <a:r>
              <a:rPr lang="es-ES" altLang="es-ES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repetir curso completo o matricularse solamente de las asignaturas no superadas</a:t>
            </a:r>
            <a:r>
              <a:rPr lang="es-ES" altLang="es-E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siempre y cuando no hayan superado el límite de permanencia de 4 años.</a:t>
            </a:r>
            <a:endParaRPr lang="es-ES_tradnl" altLang="es-ES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381000" indent="-381000" algn="just">
              <a:spcBef>
                <a:spcPts val="1200"/>
              </a:spcBef>
              <a:spcAft>
                <a:spcPts val="1200"/>
              </a:spcAft>
            </a:pPr>
            <a:r>
              <a:rPr lang="es-ES_tradnl" altLang="es-E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La </a:t>
            </a:r>
            <a:r>
              <a:rPr lang="es-ES_tradnl" altLang="es-ES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superación de las materias de 2º  </a:t>
            </a:r>
            <a:r>
              <a:rPr lang="es-ES_tradnl" altLang="es-E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curso que impliquen continuidad en los aprendizajes  estará </a:t>
            </a:r>
            <a:r>
              <a:rPr lang="es-ES_tradnl" altLang="es-ES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condicionada a la superación de las correspondientes materias de primer curso</a:t>
            </a:r>
            <a:r>
              <a:rPr lang="es-ES_tradnl" altLang="es-E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/>
          </p:cNvSpPr>
          <p:nvPr>
            <p:ph type="title"/>
          </p:nvPr>
        </p:nvSpPr>
        <p:spPr bwMode="auto">
          <a:xfrm>
            <a:off x="0" y="142852"/>
            <a:ext cx="9144000" cy="1211263"/>
          </a:xfrm>
        </p:spPr>
        <p:txBody>
          <a:bodyPr lIns="90488" tIns="44450" rIns="90488" bIns="44450" anchor="ctr"/>
          <a:lstStyle/>
          <a:p>
            <a:pPr algn="ctr">
              <a:lnSpc>
                <a:spcPct val="70000"/>
              </a:lnSpc>
              <a:defRPr/>
            </a:pPr>
            <a:r>
              <a:rPr lang="es-ES_tradnl" sz="6000" b="1" cap="none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2º BACHILLERATO</a:t>
            </a:r>
            <a:br>
              <a:rPr lang="es-ES_tradnl" sz="6000" b="1" cap="none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b="1" cap="none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      </a:t>
            </a:r>
            <a:r>
              <a:rPr lang="es-ES_tradnl" sz="3600" b="1" u="sng" cap="none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Calendario</a:t>
            </a:r>
          </a:p>
        </p:txBody>
      </p:sp>
      <p:sp>
        <p:nvSpPr>
          <p:cNvPr id="24579" name="Rectangle 3"/>
          <p:cNvSpPr>
            <a:spLocks noGrp="1"/>
          </p:cNvSpPr>
          <p:nvPr>
            <p:ph idx="1"/>
          </p:nvPr>
        </p:nvSpPr>
        <p:spPr>
          <a:xfrm>
            <a:off x="323528" y="2132856"/>
            <a:ext cx="8820472" cy="3816424"/>
          </a:xfrm>
        </p:spPr>
        <p:txBody>
          <a:bodyPr lIns="90488" tIns="44450" rIns="90488" bIns="44450"/>
          <a:lstStyle/>
          <a:p>
            <a:pPr marL="441325" indent="-441325" algn="just" defTabSz="762000">
              <a:buClr>
                <a:srgbClr val="FFC000"/>
              </a:buClr>
              <a:buSzPct val="120000"/>
              <a:buFont typeface="Wingdings" pitchFamily="2" charset="2"/>
              <a:buChar char="§"/>
              <a:tabLst>
                <a:tab pos="8434388" algn="r"/>
              </a:tabLst>
            </a:pPr>
            <a:r>
              <a:rPr lang="es-ES_tradnl" altLang="es-E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Eval</a:t>
            </a:r>
            <a:r>
              <a:rPr lang="es-ES_tradnl" alt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de pendientes de 1</a:t>
            </a:r>
            <a:r>
              <a:rPr lang="es-ES_tradnl" alt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º 	</a:t>
            </a:r>
            <a:r>
              <a:rPr lang="es-ES_tradnl" altLang="es-E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, 3  y 4 de mayo</a:t>
            </a:r>
            <a:endParaRPr lang="es-ES_tradnl" altLang="es-ES" sz="2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441325" indent="-441325" algn="just" defTabSz="762000">
              <a:buClr>
                <a:srgbClr val="FFC000"/>
              </a:buClr>
              <a:buSzPct val="120000"/>
              <a:buFont typeface="Wingdings" pitchFamily="2" charset="2"/>
              <a:buChar char="§"/>
              <a:tabLst>
                <a:tab pos="8434388" algn="r"/>
              </a:tabLst>
            </a:pPr>
            <a:r>
              <a:rPr lang="es-ES_tradnl" alt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S. de evaluación final	</a:t>
            </a:r>
            <a:r>
              <a:rPr lang="es-ES_tradnl" altLang="es-E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25 de mayo</a:t>
            </a:r>
          </a:p>
          <a:p>
            <a:pPr marL="441325" indent="-441325" defTabSz="762000">
              <a:buClr>
                <a:srgbClr val="FFC000"/>
              </a:buClr>
              <a:buSzPct val="120000"/>
              <a:buFont typeface="Wingdings" pitchFamily="2" charset="2"/>
              <a:buChar char="§"/>
              <a:tabLst>
                <a:tab pos="8434388" algn="r"/>
              </a:tabLst>
            </a:pPr>
            <a:r>
              <a:rPr lang="es-ES_tradnl" alt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Entrega de notas	</a:t>
            </a:r>
            <a:r>
              <a:rPr lang="es-ES_tradnl" altLang="es-E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25 de mayo</a:t>
            </a:r>
          </a:p>
          <a:p>
            <a:pPr marL="441325" indent="-441325" algn="just" defTabSz="762000">
              <a:buClr>
                <a:srgbClr val="FFC000"/>
              </a:buClr>
              <a:buSzPct val="120000"/>
              <a:buFont typeface="Wingdings" pitchFamily="2" charset="2"/>
              <a:buChar char="§"/>
              <a:tabLst>
                <a:tab pos="8434388" algn="r"/>
              </a:tabLst>
            </a:pPr>
            <a:r>
              <a:rPr lang="es-ES_tradnl" alt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Plazo de reclamación	</a:t>
            </a:r>
            <a:r>
              <a:rPr lang="es-ES_tradnl" altLang="es-E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s-ES_tradnl" altLang="es-E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25, 28 y 29 de mayo</a:t>
            </a:r>
          </a:p>
          <a:p>
            <a:pPr marL="441325" indent="-441325" algn="just" defTabSz="762000">
              <a:buClr>
                <a:srgbClr val="FFC000"/>
              </a:buClr>
              <a:buSzPct val="120000"/>
              <a:buFont typeface="Wingdings" pitchFamily="2" charset="2"/>
              <a:buChar char="§"/>
              <a:tabLst>
                <a:tab pos="8434388" algn="r"/>
              </a:tabLst>
            </a:pPr>
            <a:r>
              <a:rPr lang="es-ES_tradnl" alt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Clases de repaso	</a:t>
            </a:r>
            <a:r>
              <a:rPr lang="es-ES_tradnl" altLang="es-E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25 de mayo hasta </a:t>
            </a:r>
            <a:r>
              <a:rPr lang="es-ES_tradnl" altLang="es-ES" sz="28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EBAU</a:t>
            </a:r>
            <a:endParaRPr lang="es-ES_tradnl" altLang="es-ES" sz="2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441325" indent="-441325" algn="just" defTabSz="762000">
              <a:buClr>
                <a:srgbClr val="FFC000"/>
              </a:buClr>
              <a:buSzPct val="120000"/>
              <a:buFont typeface="Wingdings" pitchFamily="2" charset="2"/>
              <a:buChar char="§"/>
              <a:tabLst>
                <a:tab pos="8434388" algn="r"/>
              </a:tabLst>
            </a:pPr>
            <a:r>
              <a:rPr lang="es-ES_tradnl" alt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E.B.A.U. Junio	</a:t>
            </a:r>
            <a:r>
              <a:rPr lang="es-ES_tradnl" altLang="es-E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8, 11 y 12 de junio</a:t>
            </a:r>
          </a:p>
          <a:p>
            <a:pPr marL="441325" indent="-441325" algn="just" defTabSz="762000">
              <a:buClr>
                <a:srgbClr val="FFC000"/>
              </a:buClr>
              <a:buSzPct val="120000"/>
              <a:buFont typeface="Wingdings" pitchFamily="2" charset="2"/>
              <a:buChar char="§"/>
              <a:tabLst>
                <a:tab pos="8434388" algn="r"/>
              </a:tabLst>
            </a:pPr>
            <a:r>
              <a:rPr lang="es-ES_tradnl" alt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E.B.A.U. Septiembre	</a:t>
            </a:r>
            <a:r>
              <a:rPr lang="es-ES_tradnl" altLang="es-E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12, 13 y 14 de septiembre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4" grpId="0"/>
      <p:bldP spid="24579" grpId="0" build="p" bldLvl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5720" y="357166"/>
            <a:ext cx="8536310" cy="914400"/>
          </a:xfrm>
        </p:spPr>
        <p:txBody>
          <a:bodyPr anchor="ctr">
            <a:noAutofit/>
          </a:bodyPr>
          <a:lstStyle/>
          <a:p>
            <a:pPr>
              <a:defRPr/>
            </a:pPr>
            <a:r>
              <a:rPr lang="es-ES_tradnl" sz="4800" b="1" cap="none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 PROFESIONAL</a:t>
            </a:r>
            <a:br>
              <a:rPr lang="es-ES_tradnl" sz="4800" b="1" cap="none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4800" b="1" cap="none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GRADO SUPERIOR</a:t>
            </a:r>
          </a:p>
        </p:txBody>
      </p:sp>
      <p:sp>
        <p:nvSpPr>
          <p:cNvPr id="146434" name="Rectangle 2"/>
          <p:cNvSpPr>
            <a:spLocks noGrp="1"/>
          </p:cNvSpPr>
          <p:nvPr>
            <p:ph type="body" sz="half" idx="2"/>
          </p:nvPr>
        </p:nvSpPr>
        <p:spPr>
          <a:xfrm>
            <a:off x="323850" y="1700213"/>
            <a:ext cx="8496622" cy="4752975"/>
          </a:xfrm>
        </p:spPr>
        <p:txBody>
          <a:bodyPr anchor="ctr"/>
          <a:lstStyle/>
          <a:p>
            <a:pPr marL="354013" indent="-354013" algn="just">
              <a:spcBef>
                <a:spcPct val="30000"/>
              </a:spcBef>
              <a:spcAft>
                <a:spcPct val="30000"/>
              </a:spcAft>
              <a:defRPr/>
            </a:pPr>
            <a:r>
              <a:rPr lang="es-ES_tradn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El </a:t>
            </a:r>
            <a:r>
              <a:rPr lang="es-ES_tradnl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requisito académico </a:t>
            </a:r>
            <a:r>
              <a:rPr lang="es-ES_tradn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que da acceso directo para cursar la formación específica de grado superior es estar en posesión del </a:t>
            </a:r>
            <a:r>
              <a:rPr lang="es-ES_tradnl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Título de Bachiller</a:t>
            </a:r>
            <a:r>
              <a:rPr lang="es-ES_tradn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.</a:t>
            </a:r>
          </a:p>
          <a:p>
            <a:pPr marL="354013" indent="-354013" algn="just">
              <a:spcBef>
                <a:spcPct val="30000"/>
              </a:spcBef>
              <a:spcAft>
                <a:spcPct val="30000"/>
              </a:spcAft>
              <a:defRPr/>
            </a:pPr>
            <a:r>
              <a:rPr lang="es-ES_tradn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El currículo de todos los Ciclos Formativos incluye un módulo de </a:t>
            </a:r>
            <a:r>
              <a:rPr lang="es-ES_tradnl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Formación en Centros de Trabajo </a:t>
            </a:r>
            <a:r>
              <a:rPr lang="es-ES_tradnl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(FCT) </a:t>
            </a:r>
            <a:r>
              <a:rPr lang="es-ES_tradn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que tiene como finalidad </a:t>
            </a:r>
            <a:r>
              <a:rPr lang="es-ES_tradn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aproximar al alumno a la realidad del empleo. </a:t>
            </a:r>
            <a:r>
              <a:rPr lang="es-ES_tradn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Este módulo </a:t>
            </a:r>
            <a:r>
              <a:rPr lang="es-ES_tradn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es obligatorio</a:t>
            </a:r>
            <a:r>
              <a:rPr lang="es-ES_tradn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</a:p>
          <a:p>
            <a:pPr marL="354013" indent="-354013" algn="just">
              <a:spcBef>
                <a:spcPct val="30000"/>
              </a:spcBef>
              <a:spcAft>
                <a:spcPct val="30000"/>
              </a:spcAft>
              <a:defRPr/>
            </a:pPr>
            <a:r>
              <a:rPr lang="es-ES_tradn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Para la obtención del </a:t>
            </a:r>
            <a:r>
              <a:rPr lang="es-ES_tradnl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Título</a:t>
            </a:r>
            <a:r>
              <a:rPr lang="es-ES_tradn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de Técnico Superior </a:t>
            </a:r>
            <a:r>
              <a:rPr lang="es-ES_tradn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es necesaria la </a:t>
            </a:r>
            <a:r>
              <a:rPr lang="es-ES_tradnl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evaluación positiva en todos los módulos</a:t>
            </a:r>
            <a:r>
              <a:rPr lang="es-ES_tradn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146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/>
      <p:bldP spid="146434" grpId="0" build="p" bldLvl="4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pt0000000">
  <a:themeElements>
    <a:clrScheme name="Personalizado 11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D787A3"/>
      </a:hlink>
      <a:folHlink>
        <a:srgbClr val="874296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ersonalizado 11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D787A3"/>
    </a:hlink>
    <a:folHlink>
      <a:srgbClr val="8742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Ppt0000000</Template>
  <TotalTime>1188</TotalTime>
  <Words>765</Words>
  <Application>Microsoft Office PowerPoint</Application>
  <PresentationFormat>Presentación en pantalla (4:3)</PresentationFormat>
  <Paragraphs>121</Paragraphs>
  <Slides>19</Slides>
  <Notes>5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Ppt0000000</vt:lpstr>
      <vt:lpstr>Diseño personalizado</vt:lpstr>
      <vt:lpstr>1_Diseño personalizado</vt:lpstr>
      <vt:lpstr>Document</vt:lpstr>
      <vt:lpstr>IES Politécnico  CARTAGENA Información para padres de alumnos de Bachillerato</vt:lpstr>
      <vt:lpstr>Diapositiva 2</vt:lpstr>
      <vt:lpstr>BACHILLERATO MARCO DE REFERENCIA</vt:lpstr>
      <vt:lpstr>ITINERARIOS EN BACHILLERATO</vt:lpstr>
      <vt:lpstr>Diapositiva 5</vt:lpstr>
      <vt:lpstr>Diapositiva 6</vt:lpstr>
      <vt:lpstr>REPETIR CURSO</vt:lpstr>
      <vt:lpstr>2º BACHILLERATO         Calendario</vt:lpstr>
      <vt:lpstr>FORMACIÓN PROFESIONAL DE GRADO SUPERIOR</vt:lpstr>
      <vt:lpstr>ACCESO A CICLOS FORMATIVOS  DE GRADO SUPERIOR</vt:lpstr>
      <vt:lpstr>CRITERIOS DE ADMISIÓN (Ejemplo)</vt:lpstr>
      <vt:lpstr>OFERTA DE C.F. EN EL I.E.S. “POLITÉCNICO”</vt:lpstr>
      <vt:lpstr>ACCESO A ESTUDIOS UNIVERSITARIOS DESDE LOS CFGS</vt:lpstr>
      <vt:lpstr>ENLACES F. PROFESIONAL</vt:lpstr>
      <vt:lpstr>EVALUACIÓN DE BACHILLERATO PARA EL ACCESO A LA UNIVERSIDAD   EBAU- 2018</vt:lpstr>
      <vt:lpstr>Diapositiva 16</vt:lpstr>
      <vt:lpstr>Diapositiva 17</vt:lpstr>
      <vt:lpstr>Diapositiva 18</vt:lpstr>
      <vt:lpstr>UNIVERSIDADES DE LA REGIÓN DE MURCIA</vt:lpstr>
    </vt:vector>
  </TitlesOfParts>
  <Company>Dark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</dc:creator>
  <cp:lastModifiedBy>M.A.S.</cp:lastModifiedBy>
  <cp:revision>197</cp:revision>
  <dcterms:created xsi:type="dcterms:W3CDTF">2010-04-09T16:34:54Z</dcterms:created>
  <dcterms:modified xsi:type="dcterms:W3CDTF">2018-02-27T09:50:55Z</dcterms:modified>
</cp:coreProperties>
</file>